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4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5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9" r:id="rId5"/>
    <p:sldMasterId id="2147483679" r:id="rId6"/>
    <p:sldMasterId id="2147483689" r:id="rId7"/>
    <p:sldMasterId id="2147483697" r:id="rId8"/>
    <p:sldMasterId id="2147483707" r:id="rId9"/>
  </p:sldMasterIdLst>
  <p:notesMasterIdLst>
    <p:notesMasterId r:id="rId21"/>
  </p:notesMasterIdLst>
  <p:sldIdLst>
    <p:sldId id="273" r:id="rId10"/>
    <p:sldId id="274" r:id="rId11"/>
    <p:sldId id="272" r:id="rId12"/>
    <p:sldId id="298" r:id="rId13"/>
    <p:sldId id="299" r:id="rId14"/>
    <p:sldId id="286" r:id="rId15"/>
    <p:sldId id="288" r:id="rId16"/>
    <p:sldId id="279" r:id="rId17"/>
    <p:sldId id="284" r:id="rId18"/>
    <p:sldId id="300" r:id="rId19"/>
    <p:sldId id="282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6DFF"/>
    <a:srgbClr val="C1E9FF"/>
    <a:srgbClr val="E3FEAC"/>
    <a:srgbClr val="AFFF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62" autoAdjust="0"/>
    <p:restoredTop sz="96395" autoAdjust="0"/>
  </p:normalViewPr>
  <p:slideViewPr>
    <p:cSldViewPr snapToGrid="0">
      <p:cViewPr varScale="1">
        <p:scale>
          <a:sx n="151" d="100"/>
          <a:sy n="151" d="100"/>
        </p:scale>
        <p:origin x="1908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6C59B8-57B7-4006-9870-FBD76B274716}" type="datetimeFigureOut">
              <a:rPr lang="fr-FR" smtClean="0"/>
              <a:t>20/03/2025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65481D-FC9B-4E91-A5E2-BC0105D5FD0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0526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D6A28309-58F9-4FE2-AA26-7C2018BF246D}" type="datetime1">
              <a:rPr lang="fr-FR" smtClean="0"/>
              <a:t>20/03/2025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44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78101D17-0574-414C-8271-2797B268B8CF}" type="datetime1">
              <a:rPr lang="fr-FR" smtClean="0"/>
              <a:t>20/03/2025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5718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04F57-4AD2-4454-A28B-8BBE0C3BE30D}" type="datetime1">
              <a:rPr lang="fr-FR" smtClean="0"/>
              <a:t>20/03/2025</a:t>
            </a:fld>
            <a:endParaRPr lang="fr-FR" dirty="0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9613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0C6037-9151-4990-AC1C-5E9B9602A2EE}" type="datetime1">
              <a:rPr lang="fr-FR" smtClean="0"/>
              <a:t>20/03/2025</a:t>
            </a:fld>
            <a:endParaRPr lang="fr-FR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64006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 dirty="0"/>
              <a:t>Click icon to add picture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D5539-6AA7-48B8-B3D8-C8FE9EEC6324}" type="datetime1">
              <a:rPr lang="fr-FR" smtClean="0"/>
              <a:t>20/03/2025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6034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494D-056C-4F2E-A42A-A363F57A8A87}" type="datetime1">
              <a:rPr lang="fr-FR" smtClean="0"/>
              <a:t>20/03/2025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05667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CDC62-4D51-427E-8F26-33CF016A3893}" type="datetime1">
              <a:rPr lang="fr-FR" smtClean="0"/>
              <a:t>20/03/2025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5191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9525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CAA48AF5-E4CF-4D17-80FB-EF6C5687F547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40781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612BD64B-52DD-4CE5-91EE-39AE5184906A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3330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B22EE23-9E0F-448B-9C0B-C964E8EC20E0}" type="datetime1">
              <a:rPr lang="fr-FR" smtClean="0"/>
              <a:t>20/03/2025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  <a:prstGeom prst="rect">
            <a:avLst/>
          </a:prstGeo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568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CCB0844-C8A5-4DC7-B687-3EFF1519E52B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797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cxnSp>
        <p:nvCxnSpPr>
          <p:cNvPr id="5" name="Google Shape;169;p14">
            <a:extLst>
              <a:ext uri="{FF2B5EF4-FFF2-40B4-BE49-F238E27FC236}">
                <a16:creationId xmlns:a16="http://schemas.microsoft.com/office/drawing/2014/main" id="{D039B1D2-01F3-D5CE-D228-5DE1D2D7A062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C901901E-D62A-87CB-C82F-43E2B3BF7D0C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61DAE855-ADD2-551C-6219-8075263105C6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77C6EFA8-0C2A-C1E9-841C-95156BB0BD73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358583249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508237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cxnSp>
        <p:nvCxnSpPr>
          <p:cNvPr id="7" name="Google Shape;169;p14">
            <a:extLst>
              <a:ext uri="{FF2B5EF4-FFF2-40B4-BE49-F238E27FC236}">
                <a16:creationId xmlns:a16="http://schemas.microsoft.com/office/drawing/2014/main" id="{986C5777-8FB1-CC6E-4383-6537DD4B213A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" name="Espace réservé du pied de page 3">
            <a:extLst>
              <a:ext uri="{FF2B5EF4-FFF2-40B4-BE49-F238E27FC236}">
                <a16:creationId xmlns:a16="http://schemas.microsoft.com/office/drawing/2014/main" id="{BA451393-2C0B-76C9-7A60-426D4115DF55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0" name="Espace réservé du numéro de diapositive 4">
            <a:extLst>
              <a:ext uri="{FF2B5EF4-FFF2-40B4-BE49-F238E27FC236}">
                <a16:creationId xmlns:a16="http://schemas.microsoft.com/office/drawing/2014/main" id="{AC0EB233-D314-C1DC-298A-81378EF19C1E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1" name="Espace réservé de la date 3">
            <a:extLst>
              <a:ext uri="{FF2B5EF4-FFF2-40B4-BE49-F238E27FC236}">
                <a16:creationId xmlns:a16="http://schemas.microsoft.com/office/drawing/2014/main" id="{A9F2D58E-FB11-0CA5-F1EB-A58F492624D7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25/01/2024</a:t>
            </a:r>
          </a:p>
        </p:txBody>
      </p:sp>
    </p:spTree>
    <p:extLst>
      <p:ext uri="{BB962C8B-B14F-4D97-AF65-F5344CB8AC3E}">
        <p14:creationId xmlns:p14="http://schemas.microsoft.com/office/powerpoint/2010/main" val="352126227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148546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re COPIL">
  <p:cSld name="Titre COPIL"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7"/>
          <p:cNvSpPr txBox="1">
            <a:spLocks noGrp="1"/>
          </p:cNvSpPr>
          <p:nvPr>
            <p:ph type="title"/>
          </p:nvPr>
        </p:nvSpPr>
        <p:spPr>
          <a:xfrm>
            <a:off x="479999" y="737517"/>
            <a:ext cx="11232000" cy="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7"/>
          <p:cNvSpPr txBox="1">
            <a:spLocks noGrp="1"/>
          </p:cNvSpPr>
          <p:nvPr>
            <p:ph type="body" idx="1"/>
          </p:nvPr>
        </p:nvSpPr>
        <p:spPr>
          <a:xfrm>
            <a:off x="4416000" y="240000"/>
            <a:ext cx="7296000" cy="48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rabicPeriod"/>
              <a:defRPr sz="1000" b="1"/>
            </a:lvl1pPr>
            <a:lvl2pPr marL="1219170" lvl="1" indent="-368291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"/>
              <a:buFont typeface="Arial"/>
              <a:buAutoNum type="alphaLcPeriod"/>
              <a:defRPr sz="1000"/>
            </a:lvl2pPr>
            <a:lvl3pPr marL="1828754" lvl="2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2438339" lvl="3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3047924" lvl="4" indent="-457189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4" name="Google Shape;264;p17"/>
          <p:cNvSpPr txBox="1">
            <a:spLocks noGrp="1"/>
          </p:cNvSpPr>
          <p:nvPr>
            <p:ph type="body" idx="2"/>
          </p:nvPr>
        </p:nvSpPr>
        <p:spPr>
          <a:xfrm>
            <a:off x="479999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5" name="Google Shape;265;p17"/>
          <p:cNvSpPr txBox="1">
            <a:spLocks noGrp="1"/>
          </p:cNvSpPr>
          <p:nvPr>
            <p:ph type="body" idx="3"/>
          </p:nvPr>
        </p:nvSpPr>
        <p:spPr>
          <a:xfrm>
            <a:off x="4416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6" name="Google Shape;266;p17"/>
          <p:cNvSpPr txBox="1">
            <a:spLocks noGrp="1"/>
          </p:cNvSpPr>
          <p:nvPr>
            <p:ph type="body" idx="4"/>
          </p:nvPr>
        </p:nvSpPr>
        <p:spPr>
          <a:xfrm>
            <a:off x="8352000" y="2448000"/>
            <a:ext cx="3360000" cy="3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30479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1219170" lvl="1" indent="-36194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75"/>
              <a:buChar char="•"/>
              <a:defRPr/>
            </a:lvl2pPr>
            <a:lvl3pPr marL="1828754" lvl="2" indent="-355591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600"/>
              <a:buChar char="•"/>
              <a:defRPr/>
            </a:lvl3pPr>
            <a:lvl4pPr marL="2438339" lvl="3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4pPr>
            <a:lvl5pPr marL="3047924" lvl="4" indent="-349241" algn="l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525"/>
              <a:buChar char="•"/>
              <a:defRPr/>
            </a:lvl5pPr>
            <a:lvl6pPr marL="3657509" lvl="5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4267093" lvl="6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4876678" lvl="7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5486263" lvl="8" indent="-457189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881978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</p:spTree>
    <p:extLst>
      <p:ext uri="{BB962C8B-B14F-4D97-AF65-F5344CB8AC3E}">
        <p14:creationId xmlns:p14="http://schemas.microsoft.com/office/powerpoint/2010/main" val="41715310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2" indent="-143992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2" indent="-143992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823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45504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9430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961996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43A3B15-A2FC-4FB9-AD3A-A94576E8B51C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98813762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8" indent="-191998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96" indent="-191998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7558703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95" indent="-527995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76041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9" indent="-143999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9" indent="-143999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3375543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3" y="404814"/>
            <a:ext cx="10585451" cy="471069"/>
          </a:xfrm>
        </p:spPr>
        <p:txBody>
          <a:bodyPr wrap="square"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fr-FR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4713" y="980885"/>
            <a:ext cx="10585451" cy="215444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>
              <a:defRPr lang="fr-FR" dirty="0"/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2" name="Footer Placeholder 6">
            <a:extLst>
              <a:ext uri="{FF2B5EF4-FFF2-40B4-BE49-F238E27FC236}">
                <a16:creationId xmlns:a16="http://schemas.microsoft.com/office/drawing/2014/main" id="{A4C4EFED-F336-ED04-A2B5-D6957A185F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19225" y="6357043"/>
            <a:ext cx="3495672" cy="15388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lvl1pPr>
              <a:defRPr lang="fr-FR" sz="1000" dirty="0"/>
            </a:lvl1pPr>
          </a:lstStyle>
          <a:p>
            <a:pPr>
              <a:spcBef>
                <a:spcPts val="601"/>
              </a:spcBef>
            </a:pPr>
            <a:r>
              <a:rPr lang="fr-FR" dirty="0"/>
              <a:t>Offre T3 - bilan affinage et trajectoire</a:t>
            </a:r>
          </a:p>
        </p:txBody>
      </p:sp>
    </p:spTree>
    <p:extLst>
      <p:ext uri="{BB962C8B-B14F-4D97-AF65-F5344CB8AC3E}">
        <p14:creationId xmlns:p14="http://schemas.microsoft.com/office/powerpoint/2010/main" val="109037560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</p:spPr>
        <p:txBody>
          <a:bodyPr anchor="b" anchorCtr="0"/>
          <a:lstStyle>
            <a:lvl1pPr>
              <a:defRPr sz="1535"/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pic>
        <p:nvPicPr>
          <p:cNvPr id="2" name="Imag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720000" y="479999"/>
            <a:ext cx="5040000" cy="3601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1607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84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1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5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8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40000" y="239999"/>
            <a:ext cx="2884069" cy="1920000"/>
          </a:xfrm>
          <a:prstGeom prst="rect">
            <a:avLst/>
          </a:prstGeom>
        </p:spPr>
      </p:pic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24810751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3" indent="-191993">
              <a:spcBef>
                <a:spcPts val="533"/>
              </a:spcBef>
              <a:spcAft>
                <a:spcPts val="1068"/>
              </a:spcAft>
              <a:buFont typeface="+mj-lt"/>
              <a:buAutoNum type="arabicPeriod"/>
              <a:defRPr b="1"/>
            </a:lvl1pPr>
            <a:lvl2pPr marL="431985" indent="-191993">
              <a:spcBef>
                <a:spcPts val="799"/>
              </a:spcBef>
              <a:spcAft>
                <a:spcPts val="1068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/>
              <a:t>Titre de la partie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</p:spTree>
    <p:extLst>
      <p:ext uri="{BB962C8B-B14F-4D97-AF65-F5344CB8AC3E}">
        <p14:creationId xmlns:p14="http://schemas.microsoft.com/office/powerpoint/2010/main" val="16999113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1" indent="-527981">
              <a:buFont typeface="+mj-lt"/>
              <a:buAutoNum type="arabicPeriod"/>
              <a:defRPr sz="4335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8047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4" indent="-143994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4" indent="-143994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/>
              <a:t>Titre</a:t>
            </a:r>
          </a:p>
          <a:p>
            <a:pPr lvl="1"/>
            <a:r>
              <a:rPr lang="fr-FR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928543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9" name="Espace réservé de la date 8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 bwMode="gray">
          <a:xfrm>
            <a:off x="478779" y="6378000"/>
            <a:ext cx="7872000" cy="480000"/>
          </a:xfrm>
        </p:spPr>
        <p:txBody>
          <a:bodyPr/>
          <a:lstStyle/>
          <a:p>
            <a:r>
              <a:rPr lang="fr-FR" dirty="0"/>
              <a:t>Offre T3 - bilan affinage et trajectoire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AF43E6FD-AB27-4108-A2FC-346BB5F75E3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3"/>
          </p:nvPr>
        </p:nvSpPr>
        <p:spPr bwMode="gray">
          <a:xfrm>
            <a:off x="687919" y="1484321"/>
            <a:ext cx="10784416" cy="468153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</p:txBody>
      </p:sp>
    </p:spTree>
    <p:extLst>
      <p:ext uri="{BB962C8B-B14F-4D97-AF65-F5344CB8AC3E}">
        <p14:creationId xmlns:p14="http://schemas.microsoft.com/office/powerpoint/2010/main" val="3042913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6078C76F-8411-4B5E-B1B4-7C80E9F631BC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53732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4DF937B3-FA6F-B3AE-6A17-4D2582C627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74716" y="404814"/>
            <a:ext cx="7235825" cy="471069"/>
          </a:xfrm>
        </p:spPr>
        <p:txBody>
          <a:bodyPr anchor="t">
            <a:spAutoFit/>
          </a:bodyPr>
          <a:lstStyle>
            <a:lvl1pPr>
              <a:spcBef>
                <a:spcPts val="0"/>
              </a:spcBef>
              <a:defRPr/>
            </a:lvl1pPr>
          </a:lstStyle>
          <a:p>
            <a:r>
              <a:rPr lang="fr-FR" noProof="0"/>
              <a:t>Cliquez pour modifier le titre</a:t>
            </a:r>
            <a:endParaRPr lang="en-US"/>
          </a:p>
        </p:txBody>
      </p:sp>
      <p:sp>
        <p:nvSpPr>
          <p:cNvPr id="5" name="Espace réservé du texte 13">
            <a:extLst>
              <a:ext uri="{FF2B5EF4-FFF2-40B4-BE49-F238E27FC236}">
                <a16:creationId xmlns:a16="http://schemas.microsoft.com/office/drawing/2014/main" id="{56E1A82C-9B6A-49AD-37CA-35D24A7B6B8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74716" y="980883"/>
            <a:ext cx="7235825" cy="276999"/>
          </a:xfrm>
          <a:prstGeom prst="rect">
            <a:avLst/>
          </a:prstGeom>
        </p:spPr>
        <p:txBody>
          <a:bodyPr wrap="square" anchor="t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r>
              <a:rPr lang="fr-FR"/>
              <a:t>Cliquez pour modifier le sous-titre</a:t>
            </a:r>
          </a:p>
        </p:txBody>
      </p:sp>
    </p:spTree>
    <p:extLst>
      <p:ext uri="{BB962C8B-B14F-4D97-AF65-F5344CB8AC3E}">
        <p14:creationId xmlns:p14="http://schemas.microsoft.com/office/powerpoint/2010/main" val="2044749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>
            <a:extLst>
              <a:ext uri="{FF2B5EF4-FFF2-40B4-BE49-F238E27FC236}">
                <a16:creationId xmlns:a16="http://schemas.microsoft.com/office/drawing/2014/main" id="{7C436E6A-2C52-46FD-BE13-6E4111A806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719667" y="480485"/>
            <a:ext cx="5039784" cy="3600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0025B3-AB06-4778-A348-4956E417D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 algn="ctr">
              <a:defRPr sz="133" cap="none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22C72787-DC05-44E4-A8A7-EA31666ECC30}" type="datetime1">
              <a:rPr lang="fr-FR" smtClean="0"/>
              <a:t>20/03/2025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6A3A13A-28B0-4FE7-AE38-69E16DB5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60967" y="5226051"/>
            <a:ext cx="4318000" cy="1200149"/>
          </a:xfrm>
        </p:spPr>
        <p:txBody>
          <a:bodyPr anchor="b"/>
          <a:lstStyle>
            <a:lvl1pPr>
              <a:defRPr sz="1533"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2D7731-59A3-4A8D-A8FB-1C50EB95C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0" y="6618818"/>
            <a:ext cx="239184" cy="239183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 smtClean="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>
              <a:defRPr/>
            </a:pPr>
            <a:fld id="{38FB10FD-C7A1-4418-A34C-0D07CE91A20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758040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11">
            <a:extLst>
              <a:ext uri="{FF2B5EF4-FFF2-40B4-BE49-F238E27FC236}">
                <a16:creationId xmlns:a16="http://schemas.microsoft.com/office/drawing/2014/main" id="{A6E0553D-E9B3-4C34-982A-0446EB661B2E}"/>
              </a:ext>
            </a:extLst>
          </p:cNvPr>
          <p:cNvCxnSpPr/>
          <p:nvPr userDrawn="1"/>
        </p:nvCxnSpPr>
        <p:spPr bwMode="gray">
          <a:xfrm>
            <a:off x="480485" y="63796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 5">
            <a:extLst>
              <a:ext uri="{FF2B5EF4-FFF2-40B4-BE49-F238E27FC236}">
                <a16:creationId xmlns:a16="http://schemas.microsoft.com/office/drawing/2014/main" id="{938BD17D-129F-4417-886B-5AA4B063D1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239184" y="239184"/>
            <a:ext cx="2885016" cy="1919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re 6"/>
          <p:cNvSpPr>
            <a:spLocks noGrp="1"/>
          </p:cNvSpPr>
          <p:nvPr>
            <p:ph type="title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1">
            <a:extLst>
              <a:ext uri="{FF2B5EF4-FFF2-40B4-BE49-F238E27FC236}">
                <a16:creationId xmlns:a16="http://schemas.microsoft.com/office/drawing/2014/main" id="{BDE5D986-A3DB-458E-BC77-34C885354147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2D77D-7666-49FD-B502-5F440F0A1806}" type="datetime1">
              <a:rPr lang="fr-FR" smtClean="0"/>
              <a:t>20/03/2025</a:t>
            </a:fld>
            <a:endParaRPr lang="fr-FR" dirty="0"/>
          </a:p>
        </p:txBody>
      </p:sp>
      <p:sp>
        <p:nvSpPr>
          <p:cNvPr id="8" name="Espace réservé du pied de page 2">
            <a:extLst>
              <a:ext uri="{FF2B5EF4-FFF2-40B4-BE49-F238E27FC236}">
                <a16:creationId xmlns:a16="http://schemas.microsoft.com/office/drawing/2014/main" id="{7BF9F5FF-0536-4BB8-A3B4-F653C3BAFC5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7">
            <a:extLst>
              <a:ext uri="{FF2B5EF4-FFF2-40B4-BE49-F238E27FC236}">
                <a16:creationId xmlns:a16="http://schemas.microsoft.com/office/drawing/2014/main" id="{607131B0-1AA1-4F74-95DD-5AA41C27724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534DF-23CE-4053-97EF-68E8A41F23D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74841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Espace réservé de la date 3">
            <a:extLst>
              <a:ext uri="{FF2B5EF4-FFF2-40B4-BE49-F238E27FC236}">
                <a16:creationId xmlns:a16="http://schemas.microsoft.com/office/drawing/2014/main" id="{68B8F4E7-05E4-4A5B-941D-4DE1250178F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49C9A-A0B6-454E-AB85-5E08EC7D603E}" type="datetime1">
              <a:rPr lang="fr-FR" smtClean="0"/>
              <a:t>20/03/2025</a:t>
            </a:fld>
            <a:endParaRPr lang="fr-FR" dirty="0"/>
          </a:p>
        </p:txBody>
      </p:sp>
      <p:sp>
        <p:nvSpPr>
          <p:cNvPr id="7" name="Espace réservé du pied de page 4">
            <a:extLst>
              <a:ext uri="{FF2B5EF4-FFF2-40B4-BE49-F238E27FC236}">
                <a16:creationId xmlns:a16="http://schemas.microsoft.com/office/drawing/2014/main" id="{C8A1E641-9DC1-4C1E-923F-E38F2DD90BD4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numéro de diapositive 5">
            <a:extLst>
              <a:ext uri="{FF2B5EF4-FFF2-40B4-BE49-F238E27FC236}">
                <a16:creationId xmlns:a16="http://schemas.microsoft.com/office/drawing/2014/main" id="{DE6662C9-9D80-4E5A-BC22-CB48438851E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BBA94-6AF7-481F-9D98-1C2F1365F56C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225128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 bwMode="gray">
          <a:xfrm>
            <a:off x="0" y="984000"/>
            <a:ext cx="12192000" cy="5875200"/>
          </a:xfrm>
          <a:solidFill>
            <a:schemeClr val="bg1">
              <a:lumMod val="85000"/>
            </a:schemeClr>
          </a:solidFill>
        </p:spPr>
        <p:txBody>
          <a:bodyPr tIns="1080000" anchor="ctr"/>
          <a:lstStyle>
            <a:lvl1pPr algn="ctr">
              <a:defRPr cap="all" baseline="0"/>
            </a:lvl1pPr>
          </a:lstStyle>
          <a:p>
            <a:pPr lvl="0"/>
            <a:r>
              <a:rPr lang="en-US" noProof="0" dirty="0"/>
              <a:t>Click icon to add picture</a:t>
            </a:r>
            <a:endParaRPr lang="fr-FR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bIns="360000" anchor="ctr"/>
          <a:lstStyle>
            <a:lvl1pPr marL="527987" indent="-527987">
              <a:buFont typeface="+mj-lt"/>
              <a:buAutoNum type="arabicPeriod"/>
              <a:defRPr sz="4333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79D367-760F-42BE-A982-845C472F6B7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D7701-97A5-4DF3-B7EE-2DDC6458354B}" type="datetime1">
              <a:rPr lang="fr-FR" smtClean="0"/>
              <a:t>20/03/2025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DABEA2A-B2E4-451E-9242-86CADCDC930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76FB17-9A03-4F4B-A395-51FCDA622F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A4E00-0874-495F-8024-81EAC397AAFD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05256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D3521-2E5D-4A22-BD8D-2C1781FC521D}" type="datetime1">
              <a:rPr lang="fr-FR" smtClean="0"/>
              <a:t>20/03/2025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63109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COP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 bwMode="gray">
          <a:xfrm>
            <a:off x="479999" y="737517"/>
            <a:ext cx="11232000" cy="960000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2F2FB7B6-9B3C-4C84-AEFC-6EB11872A5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8898B-8EB2-46B4-8820-43C858D6D942}" type="datetime1">
              <a:rPr lang="fr-FR" smtClean="0"/>
              <a:t>20/03/2025</a:t>
            </a:fld>
            <a:endParaRPr lang="fr-FR" dirty="0"/>
          </a:p>
        </p:txBody>
      </p:sp>
      <p:sp>
        <p:nvSpPr>
          <p:cNvPr id="8" name="Espace réservé du pied de page 4">
            <a:extLst>
              <a:ext uri="{FF2B5EF4-FFF2-40B4-BE49-F238E27FC236}">
                <a16:creationId xmlns:a16="http://schemas.microsoft.com/office/drawing/2014/main" id="{89E5AC66-EAF2-4164-9A2B-268CB8C9731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9" name="Espace réservé du numéro de diapositive 5">
            <a:extLst>
              <a:ext uri="{FF2B5EF4-FFF2-40B4-BE49-F238E27FC236}">
                <a16:creationId xmlns:a16="http://schemas.microsoft.com/office/drawing/2014/main" id="{DDC47EDF-D999-4F7A-B280-64FD687A695D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85499-3BA9-454C-B574-C4E144EB02FA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77140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1A7FDA07-DF30-4A43-93E2-DCE440059228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127977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54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944757A-3A12-4F1F-A537-58B76CD64F74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008752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006B5C2B-B0BF-4136-9EC7-0E7F54D1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2985" y="238125"/>
            <a:ext cx="10351028" cy="44767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04812" y="1447201"/>
            <a:ext cx="11379201" cy="50226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67A85D-7EC4-0B99-2DDB-8AF1B41EB73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533" y="6629400"/>
            <a:ext cx="1559984" cy="228600"/>
          </a:xfrm>
        </p:spPr>
        <p:txBody>
          <a:bodyPr/>
          <a:lstStyle/>
          <a:p>
            <a:pPr algn="r"/>
            <a:fld id="{9944757A-3A12-4F1F-A537-58B76CD64F74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3" name="Espace réservé du pied de page 4">
            <a:extLst>
              <a:ext uri="{FF2B5EF4-FFF2-40B4-BE49-F238E27FC236}">
                <a16:creationId xmlns:a16="http://schemas.microsoft.com/office/drawing/2014/main" id="{66C17E4F-9CB7-FD6D-230A-9F229883507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480484" y="6629400"/>
            <a:ext cx="7871883" cy="228600"/>
          </a:xfrm>
        </p:spPr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5">
            <a:extLst>
              <a:ext uri="{FF2B5EF4-FFF2-40B4-BE49-F238E27FC236}">
                <a16:creationId xmlns:a16="http://schemas.microsoft.com/office/drawing/2014/main" id="{04E59EF6-DB77-37B2-25EE-F63AE904645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352367" y="6629400"/>
            <a:ext cx="1799167" cy="2286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6741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0E10C516-08A8-43C7-83FF-CC8150ED7CCA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054902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/>
              <a:t>Titre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fld id="{7D0549B5-8424-4CD6-BE61-8FE4FBADC8FA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7" y="2448000"/>
            <a:ext cx="11232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/>
              <a:t>Texte de niveau 1</a:t>
            </a:r>
          </a:p>
          <a:p>
            <a:pPr lvl="1"/>
            <a:r>
              <a:rPr lang="fr-FR"/>
              <a:t>Texte de niveau 2</a:t>
            </a:r>
          </a:p>
          <a:p>
            <a:pPr lvl="2"/>
            <a:r>
              <a:rPr lang="fr-FR"/>
              <a:t>Texte de niveau 3</a:t>
            </a:r>
          </a:p>
          <a:p>
            <a:pPr lvl="3"/>
            <a:r>
              <a:rPr lang="fr-FR"/>
              <a:t>Texte de niveau 4</a:t>
            </a:r>
          </a:p>
          <a:p>
            <a:pPr lvl="4"/>
            <a:r>
              <a:rPr lang="fr-FR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424304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E5E1B7-9EA3-4754-B4B0-CF3B0063F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BDA659A-BFDD-4791-8C92-194D513F5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817482-1CE4-489C-936A-7DC3CC42E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B6BA-8AED-471E-9EB1-2CA5674A6325}" type="datetime1">
              <a:rPr lang="fr-FR" smtClean="0"/>
              <a:t>20/03/2025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2EEB089-F118-4450-A2C5-98D88D7CC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E088FA-760B-4941-B20F-F8B63C179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4A11-5BBC-4C39-AF9D-1F882C368C2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078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>
            <a:lvl1pPr>
              <a:defRPr/>
            </a:lvl1pPr>
          </a:lstStyle>
          <a:p>
            <a:pPr algn="r"/>
            <a:fld id="{45AB190F-45FE-4C5A-B584-40B07C589B2C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416000" y="240000"/>
            <a:ext cx="7296000" cy="480000"/>
          </a:xfrm>
        </p:spPr>
        <p:txBody>
          <a:bodyPr/>
          <a:lstStyle>
            <a:lvl1pPr marL="143996" indent="-143996" algn="r">
              <a:spcAft>
                <a:spcPts val="0"/>
              </a:spcAft>
              <a:buFont typeface="+mj-lt"/>
              <a:buAutoNum type="arabicPeriod"/>
              <a:defRPr sz="1000" b="1"/>
            </a:lvl1pPr>
            <a:lvl2pPr marL="143996" indent="-143996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100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4052606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27348" y="1815360"/>
            <a:ext cx="11700000" cy="44662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A48DC27-3F0E-4141-AB9E-8B8A9C2294BB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62FA43E-0846-45CD-9813-86AF6899FCD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735A81A-6679-4DCE-8972-65AAFBEB30F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088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9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45.xml"/><Relationship Id="rId10" Type="http://schemas.openxmlformats.org/officeDocument/2006/relationships/theme" Target="../theme/theme6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fld id="{FD29E78E-4CEA-4D40-BF8D-5F9F75AA2EBD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0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0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274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717" r:id="rId9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EAF5609-065B-4BA4-8F55-E09C0D2ABC27}" type="datetime1">
              <a:rPr lang="fr-FR" smtClean="0"/>
              <a:t>20/03/2025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033343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</p:sldLayoutIdLst>
  <p:hf sldNum="0"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  <p:cxnSp>
        <p:nvCxnSpPr>
          <p:cNvPr id="14" name="Google Shape;169;p14">
            <a:extLst>
              <a:ext uri="{FF2B5EF4-FFF2-40B4-BE49-F238E27FC236}">
                <a16:creationId xmlns:a16="http://schemas.microsoft.com/office/drawing/2014/main" id="{BCC06D1D-78A4-90D9-320E-35976AFD1888}"/>
              </a:ext>
            </a:extLst>
          </p:cNvPr>
          <p:cNvCxnSpPr/>
          <p:nvPr userDrawn="1"/>
        </p:nvCxnSpPr>
        <p:spPr>
          <a:xfrm>
            <a:off x="480485" y="6379633"/>
            <a:ext cx="11231033" cy="0"/>
          </a:xfrm>
          <a:prstGeom prst="straightConnector1">
            <a:avLst/>
          </a:prstGeom>
          <a:noFill/>
          <a:ln w="101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5" name="Espace réservé du pied de page 3">
            <a:extLst>
              <a:ext uri="{FF2B5EF4-FFF2-40B4-BE49-F238E27FC236}">
                <a16:creationId xmlns:a16="http://schemas.microsoft.com/office/drawing/2014/main" id="{3FD3B5A3-6EC0-E99E-595F-9BA34DCA56AD}"/>
              </a:ext>
            </a:extLst>
          </p:cNvPr>
          <p:cNvSpPr txBox="1">
            <a:spLocks/>
          </p:cNvSpPr>
          <p:nvPr userDrawn="1"/>
        </p:nvSpPr>
        <p:spPr bwMode="gray">
          <a:xfrm>
            <a:off x="480485" y="6377517"/>
            <a:ext cx="7871883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000" dirty="0">
                <a:solidFill>
                  <a:srgbClr val="000000"/>
                </a:solidFill>
                <a:latin typeface="Marianne"/>
              </a:rPr>
              <a:t>Délégation interministérielle à l’hébergement et à l’accès au logement</a:t>
            </a:r>
          </a:p>
        </p:txBody>
      </p:sp>
      <p:sp>
        <p:nvSpPr>
          <p:cNvPr id="16" name="Espace réservé du numéro de diapositive 4">
            <a:extLst>
              <a:ext uri="{FF2B5EF4-FFF2-40B4-BE49-F238E27FC236}">
                <a16:creationId xmlns:a16="http://schemas.microsoft.com/office/drawing/2014/main" id="{D2A81AFE-8E52-DDDD-1545-403D43614659}"/>
              </a:ext>
            </a:extLst>
          </p:cNvPr>
          <p:cNvSpPr txBox="1">
            <a:spLocks/>
          </p:cNvSpPr>
          <p:nvPr userDrawn="1"/>
        </p:nvSpPr>
        <p:spPr bwMode="gray">
          <a:xfrm>
            <a:off x="8352369" y="6377517"/>
            <a:ext cx="1799167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z="1000" smtClean="0">
                <a:solidFill>
                  <a:srgbClr val="000000"/>
                </a:solidFill>
                <a:latin typeface="Marianne"/>
              </a:rPr>
              <a:pPr/>
              <a:t>‹N°›</a:t>
            </a:fld>
            <a:endParaRPr lang="fr-FR" sz="1000" dirty="0">
              <a:solidFill>
                <a:srgbClr val="000000"/>
              </a:solidFill>
              <a:latin typeface="Marianne"/>
            </a:endParaRP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A083FAF4-F4BC-6A18-2113-3ABD8379C40B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0151533" y="6377517"/>
            <a:ext cx="1559984" cy="48048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defRPr sz="750" b="1" kern="1200" cap="all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z="1000" dirty="0">
                <a:solidFill>
                  <a:srgbClr val="000000"/>
                </a:solidFill>
                <a:latin typeface="Marianne"/>
              </a:rPr>
              <a:t>17/10/2024</a:t>
            </a:r>
          </a:p>
        </p:txBody>
      </p:sp>
    </p:spTree>
    <p:extLst>
      <p:ext uri="{BB962C8B-B14F-4D97-AF65-F5344CB8AC3E}">
        <p14:creationId xmlns:p14="http://schemas.microsoft.com/office/powerpoint/2010/main" val="2298242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</p:sldLayoutIdLst>
  <p:hf sldNum="0"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429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6" r:id="rId6"/>
  </p:sldLayoutIdLst>
  <p:hf hdr="0" dt="0"/>
  <p:txStyles>
    <p:titleStyle>
      <a:lvl1pPr algn="l" defTabSz="1219187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87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6" indent="-95999" algn="l" defTabSz="1219187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94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90" indent="-95999" algn="l" defTabSz="1219187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64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358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952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545" indent="-304796" algn="l" defTabSz="1219187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9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87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81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74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68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62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155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749" algn="l" defTabSz="12191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/>
              <a:t>Texte de niveau 1</a:t>
            </a:r>
          </a:p>
          <a:p>
            <a:pPr lvl="1"/>
            <a:r>
              <a:rPr lang="fr-FR" noProof="0"/>
              <a:t>Texte de niveau 2</a:t>
            </a:r>
          </a:p>
          <a:p>
            <a:pPr lvl="2"/>
            <a:r>
              <a:rPr lang="fr-FR" noProof="0"/>
              <a:t>Texte de niveau 3</a:t>
            </a:r>
          </a:p>
          <a:p>
            <a:pPr lvl="3"/>
            <a:r>
              <a:rPr lang="fr-FR" noProof="0"/>
              <a:t>Texte de niveau 4</a:t>
            </a:r>
          </a:p>
          <a:p>
            <a:pPr lvl="4"/>
            <a:r>
              <a:rPr lang="fr-FR" noProof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10152000" y="6378000"/>
            <a:ext cx="156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pPr algn="r"/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480001" y="6378000"/>
            <a:ext cx="7872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Offre T3 - bilan affinage et trajectoire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8352000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480001" y="6379200"/>
            <a:ext cx="11232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384000" y="144000"/>
            <a:ext cx="96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3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5" r:id="rId7"/>
  </p:sldLayoutIdLst>
  <p:hf hdr="0" dt="0"/>
  <p:txStyles>
    <p:titleStyle>
      <a:lvl1pPr algn="l" defTabSz="1219158" rtl="0" eaLnBrk="1" latinLnBrk="0" hangingPunct="1">
        <a:lnSpc>
          <a:spcPct val="90000"/>
        </a:lnSpc>
        <a:spcBef>
          <a:spcPct val="0"/>
        </a:spcBef>
        <a:buNone/>
        <a:defRPr sz="3401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58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89" indent="-95999" algn="l" defTabSz="1219158" rtl="0" eaLnBrk="1" latinLnBrk="0" hangingPunct="1">
        <a:lnSpc>
          <a:spcPct val="100000"/>
        </a:lnSpc>
        <a:spcBef>
          <a:spcPts val="799"/>
        </a:spcBef>
        <a:spcAft>
          <a:spcPts val="799"/>
        </a:spcAft>
        <a:buFont typeface="Arial" pitchFamily="34" charset="0"/>
        <a:buChar char="•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57598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73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60" indent="-95999" algn="l" defTabSz="1219158" rtl="0" eaLnBrk="1" latinLnBrk="0" hangingPunct="1">
        <a:lnSpc>
          <a:spcPct val="100000"/>
        </a:lnSpc>
        <a:spcBef>
          <a:spcPts val="135"/>
        </a:spcBef>
        <a:spcAft>
          <a:spcPts val="135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682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261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1840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417" indent="-304790" algn="l" defTabSz="1219158" rtl="0" eaLnBrk="1" latinLnBrk="0" hangingPunct="1">
        <a:spcBef>
          <a:spcPct val="20000"/>
        </a:spcBef>
        <a:buFont typeface="Arial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9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5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3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14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93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71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48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27" algn="l" defTabSz="1219158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6D8A838-8E60-43E1-9B4E-20897853F78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80485" y="1200152"/>
            <a:ext cx="11231033" cy="95884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/>
              <a:t>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589A6F8-EEB1-4380-A43F-389C122F0003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480485" y="2448985"/>
            <a:ext cx="11231033" cy="343111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7A89A34-3AE3-4DC6-8844-6C40A9D2C744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10151533" y="6615296"/>
            <a:ext cx="1559984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cap="all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855BE00D-CB04-404A-9517-636075592FE0}" type="datetime1">
              <a:rPr lang="fr-FR" smtClean="0"/>
              <a:pPr>
                <a:defRPr/>
              </a:pPr>
              <a:t>20/03/2025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0DD45A-7A2C-4B4C-A896-B22746B639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80484" y="66152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A57AA4-C9A6-4272-ABF7-80116F7CB2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8352367" y="6615296"/>
            <a:ext cx="1799167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1" smtClean="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fld id="{BAFF5295-D322-43C5-A54D-B5BE5FA7F81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F22EF4B0-DA91-4A7C-9AD0-FD3AD13EEED9}"/>
              </a:ext>
            </a:extLst>
          </p:cNvPr>
          <p:cNvCxnSpPr/>
          <p:nvPr userDrawn="1"/>
        </p:nvCxnSpPr>
        <p:spPr bwMode="gray">
          <a:xfrm>
            <a:off x="480485" y="6608233"/>
            <a:ext cx="11231033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2" name="Image 6">
            <a:extLst>
              <a:ext uri="{FF2B5EF4-FFF2-40B4-BE49-F238E27FC236}">
                <a16:creationId xmlns:a16="http://schemas.microsoft.com/office/drawing/2014/main" id="{65B71EB6-0CF7-4B08-ABCF-E378C1B8C82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383118" y="143933"/>
            <a:ext cx="960967" cy="719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SIPCMContentMarking" descr="{&quot;HashCode&quot;:-1489314896,&quot;Placement&quot;:&quot;Footer&quot;,&quot;Top&quot;:385.811737,&quot;Left&quot;:0.0,&quot;SlideWidth&quot;:720,&quot;SlideHeight&quot;:405}">
            <a:extLst>
              <a:ext uri="{FF2B5EF4-FFF2-40B4-BE49-F238E27FC236}">
                <a16:creationId xmlns:a16="http://schemas.microsoft.com/office/drawing/2014/main" id="{896FCC2F-CCCF-4B64-8CBA-BA13A9571E35}"/>
              </a:ext>
            </a:extLst>
          </p:cNvPr>
          <p:cNvSpPr txBox="1"/>
          <p:nvPr userDrawn="1"/>
        </p:nvSpPr>
        <p:spPr>
          <a:xfrm>
            <a:off x="6612934" y="6615297"/>
            <a:ext cx="1739433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fr-FR" sz="1000" dirty="0">
                <a:solidFill>
                  <a:srgbClr val="CF022B"/>
                </a:solidFill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C2 – Usage restreint </a:t>
            </a:r>
          </a:p>
        </p:txBody>
      </p:sp>
    </p:spTree>
    <p:extLst>
      <p:ext uri="{BB962C8B-B14F-4D97-AF65-F5344CB8AC3E}">
        <p14:creationId xmlns:p14="http://schemas.microsoft.com/office/powerpoint/2010/main" val="1934898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5pPr>
      <a:lvl6pPr marL="609585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6pPr>
      <a:lvl7pPr marL="1219170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7pPr>
      <a:lvl8pPr marL="1828754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8pPr>
      <a:lvl9pPr marL="2438339" algn="l" rtl="0" fontAlgn="base">
        <a:lnSpc>
          <a:spcPct val="90000"/>
        </a:lnSpc>
        <a:spcBef>
          <a:spcPct val="0"/>
        </a:spcBef>
        <a:spcAft>
          <a:spcPct val="0"/>
        </a:spcAft>
        <a:defRPr sz="3333" b="1">
          <a:solidFill>
            <a:schemeClr val="tx1"/>
          </a:solidFill>
          <a:latin typeface="Marianne"/>
        </a:defRPr>
      </a:lvl9pPr>
    </p:titleStyle>
    <p:bodyStyle>
      <a:lvl1pPr algn="l" rtl="0" fontAlgn="base">
        <a:spcBef>
          <a:spcPct val="0"/>
        </a:spcBef>
        <a:spcAft>
          <a:spcPts val="667"/>
        </a:spcAft>
        <a:buFont typeface="Arial" panose="020B0604020202020204" pitchFamily="34" charset="0"/>
        <a:defRPr sz="1333" kern="1200">
          <a:solidFill>
            <a:schemeClr val="tx1"/>
          </a:solidFill>
          <a:latin typeface="+mn-lt"/>
          <a:ea typeface="+mn-ea"/>
          <a:cs typeface="+mn-cs"/>
        </a:defRPr>
      </a:lvl1pPr>
      <a:lvl2pPr marL="334425" indent="-95248" algn="l" rtl="0" fontAlgn="base">
        <a:spcBef>
          <a:spcPts val="800"/>
        </a:spcBef>
        <a:spcAft>
          <a:spcPts val="80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5719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1067" kern="1200">
          <a:solidFill>
            <a:schemeClr val="tx1"/>
          </a:solidFill>
          <a:latin typeface="+mn-lt"/>
          <a:ea typeface="+mn-ea"/>
          <a:cs typeface="+mn-cs"/>
        </a:defRPr>
      </a:lvl3pPr>
      <a:lvl4pPr marL="814897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4pPr>
      <a:lvl5pPr marL="1102756" indent="-95248" algn="l" rtl="0" fontAlgn="base">
        <a:spcBef>
          <a:spcPts val="133"/>
        </a:spcBef>
        <a:spcAft>
          <a:spcPts val="133"/>
        </a:spcAft>
        <a:buSzPct val="100000"/>
        <a:buFont typeface="Arial" panose="020B0604020202020204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hyperlink" Target="https://basedeconnaissances.sisiao.dihal.gouv.fr/support/notice-%C3%A0-destination-des-m%C3%A9nages" TargetMode="External"/><Relationship Id="rId7" Type="http://schemas.openxmlformats.org/officeDocument/2006/relationships/image" Target="../media/image6.png"/><Relationship Id="rId2" Type="http://schemas.openxmlformats.org/officeDocument/2006/relationships/hyperlink" Target="https://basedeconnaissances.sisiao.dihal.gouv.fr/support/politique-g%C3%A9n%C3%A9rale-de-confidentialit%C3%A9" TargetMode="Externa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hyperlink" Target="https://basedeconnaissances.sisiao.dihal.gouv.fr/support/accord-cadre-relatif-aux-r%C3%A9sidences-sociales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re 9">
            <a:extLst>
              <a:ext uri="{FF2B5EF4-FFF2-40B4-BE49-F238E27FC236}">
                <a16:creationId xmlns:a16="http://schemas.microsoft.com/office/drawing/2014/main" id="{5732CFF6-19D4-F3D1-0D63-CD9769C4A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FBCBA9E-90CC-1C2B-B5C3-7C51304A3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B9CF41-B6D8-3C75-AB76-3F76C31A4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7FD01809-527B-BFBF-C6EE-ACC6997F9E0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sz="4400" dirty="0"/>
              <a:t>comité</a:t>
            </a:r>
            <a:r>
              <a:rPr lang="fr-FR" dirty="0"/>
              <a:t> référents SI SIAO</a:t>
            </a:r>
          </a:p>
          <a:p>
            <a:r>
              <a:rPr lang="fr-FR" sz="2800" b="0" dirty="0"/>
              <a:t>MARS 2025</a:t>
            </a:r>
          </a:p>
        </p:txBody>
      </p:sp>
    </p:spTree>
    <p:extLst>
      <p:ext uri="{BB962C8B-B14F-4D97-AF65-F5344CB8AC3E}">
        <p14:creationId xmlns:p14="http://schemas.microsoft.com/office/powerpoint/2010/main" val="136625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03EC0BF2-3954-0100-6855-636E99097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Référentiel des motifs liés aux demandes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DDAF3CC-7C64-C0B9-CBC6-375D8C0B648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FEB5F49-26BA-72BD-955B-4A56CCA054A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Délégation interministérielle à l’hébergement et à l’accès au logement</a:t>
            </a:r>
            <a:endParaRPr lang="fr-FR" dirty="0"/>
          </a:p>
        </p:txBody>
      </p:sp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A3578507-B379-7A8F-FD45-B59E39CE00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22878"/>
              </p:ext>
            </p:extLst>
          </p:nvPr>
        </p:nvGraphicFramePr>
        <p:xfrm>
          <a:off x="4540250" y="2882263"/>
          <a:ext cx="2609850" cy="2229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2" imgW="914249" imgH="781050" progId="Excel.Sheet.12">
                  <p:embed/>
                </p:oleObj>
              </mc:Choice>
              <mc:Fallback>
                <p:oleObj name="Worksheet" showAsIcon="1" r:id="rId2" imgW="914249" imgH="78105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40250" y="2882263"/>
                        <a:ext cx="2609850" cy="22292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3297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7BC86DF-9CE8-9918-D609-05BDEC4DCF7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7348" y="2459040"/>
            <a:ext cx="11700000" cy="382252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FR" sz="1600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4B85B160-D046-18E7-B86A-F896A9277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Remarques et suggestions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BA35C8-A110-5314-2DEA-1796DEC85DDC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9F794C19-BF33-434A-9684-63272865CBCB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D586935-EE99-3DF0-28AA-2148E77C1E12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pic>
        <p:nvPicPr>
          <p:cNvPr id="7" name="Graphique 6" descr="Questions avec un remplissage uni">
            <a:extLst>
              <a:ext uri="{FF2B5EF4-FFF2-40B4-BE49-F238E27FC236}">
                <a16:creationId xmlns:a16="http://schemas.microsoft.com/office/drawing/2014/main" id="{21CABB6A-8DCF-ED89-E6D0-E5603B775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237514" y="90096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1802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7EFF5AB9-7B85-8B59-3F95-414EF6B19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2662C48-4EA7-BAB4-5AFF-6951858CD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CCB0844-C8A5-4DC7-B687-3EFF1519E52B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BF223A-375B-8A6D-B7F5-095E3C157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1905330F-C394-A57E-9093-BB85704DF22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999" y="2160000"/>
            <a:ext cx="6639258" cy="2403976"/>
          </a:xfrm>
        </p:spPr>
        <p:txBody>
          <a:bodyPr/>
          <a:lstStyle/>
          <a:p>
            <a:r>
              <a:rPr lang="fr-FR" sz="1800" dirty="0"/>
              <a:t> Thématiques identifiées</a:t>
            </a:r>
          </a:p>
          <a:p>
            <a:r>
              <a:rPr lang="fr-FR" sz="1800" dirty="0"/>
              <a:t> Liste des sujets</a:t>
            </a:r>
          </a:p>
          <a:p>
            <a:r>
              <a:rPr lang="fr-FR" sz="1800" dirty="0"/>
              <a:t> Relevé d’informations, décisions et d’actions</a:t>
            </a:r>
          </a:p>
        </p:txBody>
      </p:sp>
    </p:spTree>
    <p:extLst>
      <p:ext uri="{BB962C8B-B14F-4D97-AF65-F5344CB8AC3E}">
        <p14:creationId xmlns:p14="http://schemas.microsoft.com/office/powerpoint/2010/main" val="2488135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80485" y="1200153"/>
            <a:ext cx="11231033" cy="421614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1. Thématiques identifiées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4874DC1-A230-E90F-9620-5157B2D98187}"/>
              </a:ext>
            </a:extLst>
          </p:cNvPr>
          <p:cNvSpPr/>
          <p:nvPr/>
        </p:nvSpPr>
        <p:spPr>
          <a:xfrm>
            <a:off x="480482" y="1967163"/>
            <a:ext cx="2863515" cy="45740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400" i="1" dirty="0">
                <a:solidFill>
                  <a:schemeClr val="tx1"/>
                </a:solidFill>
              </a:rPr>
              <a:t>Les thématiques </a:t>
            </a:r>
            <a:r>
              <a:rPr lang="fr-FR" sz="1400" b="1" i="1" dirty="0">
                <a:solidFill>
                  <a:schemeClr val="tx1"/>
                </a:solidFill>
              </a:rPr>
              <a:t>demandes</a:t>
            </a:r>
            <a:r>
              <a:rPr lang="fr-FR" sz="1400" i="1" dirty="0">
                <a:solidFill>
                  <a:schemeClr val="tx1"/>
                </a:solidFill>
              </a:rPr>
              <a:t> et </a:t>
            </a:r>
            <a:r>
              <a:rPr lang="fr-FR" sz="1400" b="1" i="1" dirty="0">
                <a:solidFill>
                  <a:schemeClr val="tx1"/>
                </a:solidFill>
              </a:rPr>
              <a:t>extractions</a:t>
            </a:r>
            <a:r>
              <a:rPr lang="fr-FR" sz="1400" i="1" dirty="0">
                <a:solidFill>
                  <a:schemeClr val="tx1"/>
                </a:solidFill>
              </a:rPr>
              <a:t> ont été identifiées dans les demandes les plus récurrentes et les plus impactantes. </a:t>
            </a: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3248EA83-F139-ADF3-BD54-0A7F9AF95F29}"/>
              </a:ext>
            </a:extLst>
          </p:cNvPr>
          <p:cNvSpPr/>
          <p:nvPr/>
        </p:nvSpPr>
        <p:spPr>
          <a:xfrm>
            <a:off x="3549316" y="1967163"/>
            <a:ext cx="8162201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Thématiques du SI SIAO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grpSp>
        <p:nvGrpSpPr>
          <p:cNvPr id="114" name="Groupe 113">
            <a:extLst>
              <a:ext uri="{FF2B5EF4-FFF2-40B4-BE49-F238E27FC236}">
                <a16:creationId xmlns:a16="http://schemas.microsoft.com/office/drawing/2014/main" id="{8EE9B679-AEAA-67AC-9DBA-F2EBFA57A0C0}"/>
              </a:ext>
            </a:extLst>
          </p:cNvPr>
          <p:cNvGrpSpPr/>
          <p:nvPr/>
        </p:nvGrpSpPr>
        <p:grpSpPr>
          <a:xfrm>
            <a:off x="3549316" y="2523946"/>
            <a:ext cx="1174750" cy="601663"/>
            <a:chOff x="546100" y="1612899"/>
            <a:chExt cx="1174750" cy="601663"/>
          </a:xfrm>
        </p:grpSpPr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5E04571F-9635-A138-3EA3-67C4E473349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16" name="Rectangle : coins arrondis 115">
              <a:extLst>
                <a:ext uri="{FF2B5EF4-FFF2-40B4-BE49-F238E27FC236}">
                  <a16:creationId xmlns:a16="http://schemas.microsoft.com/office/drawing/2014/main" id="{C067294A-8395-1756-580E-23A5C7B2085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17" name="ZoneTexte 116">
              <a:extLst>
                <a:ext uri="{FF2B5EF4-FFF2-40B4-BE49-F238E27FC236}">
                  <a16:creationId xmlns:a16="http://schemas.microsoft.com/office/drawing/2014/main" id="{9B8D42A5-0284-648B-EBDE-8F947054907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Administration</a:t>
              </a:r>
            </a:p>
          </p:txBody>
        </p:sp>
      </p:grpSp>
      <p:grpSp>
        <p:nvGrpSpPr>
          <p:cNvPr id="118" name="Groupe 117">
            <a:extLst>
              <a:ext uri="{FF2B5EF4-FFF2-40B4-BE49-F238E27FC236}">
                <a16:creationId xmlns:a16="http://schemas.microsoft.com/office/drawing/2014/main" id="{D7AE491E-4C3E-97C4-B70D-23830D9A61AE}"/>
              </a:ext>
            </a:extLst>
          </p:cNvPr>
          <p:cNvGrpSpPr/>
          <p:nvPr/>
        </p:nvGrpSpPr>
        <p:grpSpPr>
          <a:xfrm>
            <a:off x="4921249" y="2523945"/>
            <a:ext cx="1174750" cy="601663"/>
            <a:chOff x="546100" y="1612899"/>
            <a:chExt cx="1174750" cy="601663"/>
          </a:xfrm>
        </p:grpSpPr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B5F1AAEA-B8A1-EB48-43FE-93C8BCA7AE0D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0" name="Rectangle : coins arrondis 119">
              <a:extLst>
                <a:ext uri="{FF2B5EF4-FFF2-40B4-BE49-F238E27FC236}">
                  <a16:creationId xmlns:a16="http://schemas.microsoft.com/office/drawing/2014/main" id="{5178A734-A763-A860-1E4F-B7835EB4B9B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21" name="ZoneTexte 120">
              <a:extLst>
                <a:ext uri="{FF2B5EF4-FFF2-40B4-BE49-F238E27FC236}">
                  <a16:creationId xmlns:a16="http://schemas.microsoft.com/office/drawing/2014/main" id="{F072ED77-E50C-5B58-1853-53B8C29EC52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Connexion</a:t>
              </a:r>
            </a:p>
          </p:txBody>
        </p:sp>
      </p:grpSp>
      <p:grpSp>
        <p:nvGrpSpPr>
          <p:cNvPr id="122" name="Groupe 121">
            <a:extLst>
              <a:ext uri="{FF2B5EF4-FFF2-40B4-BE49-F238E27FC236}">
                <a16:creationId xmlns:a16="http://schemas.microsoft.com/office/drawing/2014/main" id="{7E8A5B3E-8D6F-BECF-51E3-9F4AB6A17361}"/>
              </a:ext>
            </a:extLst>
          </p:cNvPr>
          <p:cNvGrpSpPr/>
          <p:nvPr/>
        </p:nvGrpSpPr>
        <p:grpSpPr>
          <a:xfrm>
            <a:off x="6301318" y="2530450"/>
            <a:ext cx="1174750" cy="601663"/>
            <a:chOff x="546100" y="1612899"/>
            <a:chExt cx="1174750" cy="601663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D3453A4B-21FF-BD17-A035-CBFB6A87E72B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4" name="Rectangle : coins arrondis 123">
              <a:extLst>
                <a:ext uri="{FF2B5EF4-FFF2-40B4-BE49-F238E27FC236}">
                  <a16:creationId xmlns:a16="http://schemas.microsoft.com/office/drawing/2014/main" id="{62B5E59F-ADFF-0EC7-5161-0DCE1A897A9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25" name="ZoneTexte 124">
              <a:extLst>
                <a:ext uri="{FF2B5EF4-FFF2-40B4-BE49-F238E27FC236}">
                  <a16:creationId xmlns:a16="http://schemas.microsoft.com/office/drawing/2014/main" id="{906491E3-0AEC-3637-E3DB-A47ECA6B1B2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Tableaux de bord</a:t>
              </a:r>
            </a:p>
          </p:txBody>
        </p:sp>
      </p:grpSp>
      <p:grpSp>
        <p:nvGrpSpPr>
          <p:cNvPr id="126" name="Groupe 125">
            <a:extLst>
              <a:ext uri="{FF2B5EF4-FFF2-40B4-BE49-F238E27FC236}">
                <a16:creationId xmlns:a16="http://schemas.microsoft.com/office/drawing/2014/main" id="{3039300B-A135-9903-CED4-684950C3CCFD}"/>
              </a:ext>
            </a:extLst>
          </p:cNvPr>
          <p:cNvGrpSpPr/>
          <p:nvPr/>
        </p:nvGrpSpPr>
        <p:grpSpPr>
          <a:xfrm>
            <a:off x="3549316" y="3300640"/>
            <a:ext cx="1174750" cy="601663"/>
            <a:chOff x="546100" y="1612899"/>
            <a:chExt cx="1174750" cy="601663"/>
          </a:xfrm>
        </p:grpSpPr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722CFDC4-4AAE-C2D4-6C8E-FA7AA923DC7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28" name="Rectangle : coins arrondis 127">
              <a:extLst>
                <a:ext uri="{FF2B5EF4-FFF2-40B4-BE49-F238E27FC236}">
                  <a16:creationId xmlns:a16="http://schemas.microsoft.com/office/drawing/2014/main" id="{765631E3-45EF-748D-55C8-EACB2A76064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29" name="ZoneTexte 128">
              <a:extLst>
                <a:ext uri="{FF2B5EF4-FFF2-40B4-BE49-F238E27FC236}">
                  <a16:creationId xmlns:a16="http://schemas.microsoft.com/office/drawing/2014/main" id="{7A7A2A0A-E58A-7F1E-47B5-A19CCFDAF0DF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et création</a:t>
              </a:r>
            </a:p>
          </p:txBody>
        </p:sp>
      </p:grpSp>
      <p:grpSp>
        <p:nvGrpSpPr>
          <p:cNvPr id="130" name="Groupe 129">
            <a:extLst>
              <a:ext uri="{FF2B5EF4-FFF2-40B4-BE49-F238E27FC236}">
                <a16:creationId xmlns:a16="http://schemas.microsoft.com/office/drawing/2014/main" id="{292A31B6-7B7D-340C-FD88-2ADEF23E46D8}"/>
              </a:ext>
            </a:extLst>
          </p:cNvPr>
          <p:cNvGrpSpPr/>
          <p:nvPr/>
        </p:nvGrpSpPr>
        <p:grpSpPr>
          <a:xfrm>
            <a:off x="4921249" y="3300639"/>
            <a:ext cx="1174750" cy="601663"/>
            <a:chOff x="546100" y="1612899"/>
            <a:chExt cx="1174750" cy="601663"/>
          </a:xfrm>
        </p:grpSpPr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DB4186C6-399D-67F0-B37B-19CE0449D259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2" name="Rectangle : coins arrondis 131">
              <a:extLst>
                <a:ext uri="{FF2B5EF4-FFF2-40B4-BE49-F238E27FC236}">
                  <a16:creationId xmlns:a16="http://schemas.microsoft.com/office/drawing/2014/main" id="{8D4578E4-A518-B708-CC28-D070CB2BD48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3" name="ZoneTexte 132">
              <a:extLst>
                <a:ext uri="{FF2B5EF4-FFF2-40B4-BE49-F238E27FC236}">
                  <a16:creationId xmlns:a16="http://schemas.microsoft.com/office/drawing/2014/main" id="{BA997157-9997-C93E-4101-A29946DD179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Éval flash &amp; approfondie</a:t>
              </a:r>
            </a:p>
          </p:txBody>
        </p:sp>
      </p:grpSp>
      <p:grpSp>
        <p:nvGrpSpPr>
          <p:cNvPr id="134" name="Groupe 133">
            <a:extLst>
              <a:ext uri="{FF2B5EF4-FFF2-40B4-BE49-F238E27FC236}">
                <a16:creationId xmlns:a16="http://schemas.microsoft.com/office/drawing/2014/main" id="{64E2CF1C-2C84-82AB-3FE5-EA3D04485A27}"/>
              </a:ext>
            </a:extLst>
          </p:cNvPr>
          <p:cNvGrpSpPr/>
          <p:nvPr/>
        </p:nvGrpSpPr>
        <p:grpSpPr>
          <a:xfrm>
            <a:off x="6301318" y="3307144"/>
            <a:ext cx="1174750" cy="601663"/>
            <a:chOff x="546100" y="1612899"/>
            <a:chExt cx="1174750" cy="601663"/>
          </a:xfrm>
        </p:grpSpPr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BBFBBB4C-37CF-13CA-55EE-AEF665B10157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6" name="Rectangle : coins arrondis 135">
              <a:extLst>
                <a:ext uri="{FF2B5EF4-FFF2-40B4-BE49-F238E27FC236}">
                  <a16:creationId xmlns:a16="http://schemas.microsoft.com/office/drawing/2014/main" id="{89948A1B-43BF-F532-121B-F1D027A0F482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137" name="ZoneTexte 136">
              <a:extLst>
                <a:ext uri="{FF2B5EF4-FFF2-40B4-BE49-F238E27FC236}">
                  <a16:creationId xmlns:a16="http://schemas.microsoft.com/office/drawing/2014/main" id="{CC91A658-0BC8-031F-E374-08E429016CC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Doublons</a:t>
              </a:r>
            </a:p>
          </p:txBody>
        </p:sp>
      </p:grpSp>
      <p:grpSp>
        <p:nvGrpSpPr>
          <p:cNvPr id="138" name="Groupe 137">
            <a:extLst>
              <a:ext uri="{FF2B5EF4-FFF2-40B4-BE49-F238E27FC236}">
                <a16:creationId xmlns:a16="http://schemas.microsoft.com/office/drawing/2014/main" id="{3C4AD875-6FD4-FA12-A72F-EB6F2748AB84}"/>
              </a:ext>
            </a:extLst>
          </p:cNvPr>
          <p:cNvGrpSpPr/>
          <p:nvPr/>
        </p:nvGrpSpPr>
        <p:grpSpPr>
          <a:xfrm>
            <a:off x="3549316" y="4077690"/>
            <a:ext cx="1174750" cy="601663"/>
            <a:chOff x="546100" y="1612899"/>
            <a:chExt cx="1174750" cy="601663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A7018337-4638-645F-6A6E-CEE81D61BED4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0" name="Rectangle : coins arrondis 139">
              <a:extLst>
                <a:ext uri="{FF2B5EF4-FFF2-40B4-BE49-F238E27FC236}">
                  <a16:creationId xmlns:a16="http://schemas.microsoft.com/office/drawing/2014/main" id="{674AE4FD-CD96-E4F7-F695-DBB8E52B1DA3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rgbClr val="6D6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1" name="ZoneTexte 140">
              <a:extLst>
                <a:ext uri="{FF2B5EF4-FFF2-40B4-BE49-F238E27FC236}">
                  <a16:creationId xmlns:a16="http://schemas.microsoft.com/office/drawing/2014/main" id="{3100D372-3E89-01BF-B1E3-2B5540E828C5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142" name="Groupe 141">
            <a:extLst>
              <a:ext uri="{FF2B5EF4-FFF2-40B4-BE49-F238E27FC236}">
                <a16:creationId xmlns:a16="http://schemas.microsoft.com/office/drawing/2014/main" id="{4A0759E1-3568-5095-7BAC-CA17872204CF}"/>
              </a:ext>
            </a:extLst>
          </p:cNvPr>
          <p:cNvGrpSpPr/>
          <p:nvPr/>
        </p:nvGrpSpPr>
        <p:grpSpPr>
          <a:xfrm>
            <a:off x="4921249" y="4077689"/>
            <a:ext cx="1174750" cy="601663"/>
            <a:chOff x="546100" y="1612899"/>
            <a:chExt cx="1174750" cy="601663"/>
          </a:xfrm>
        </p:grpSpPr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0E1B251B-93E8-7C88-9D82-46611C3BA0F7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4" name="Rectangle : coins arrondis 143">
              <a:extLst>
                <a:ext uri="{FF2B5EF4-FFF2-40B4-BE49-F238E27FC236}">
                  <a16:creationId xmlns:a16="http://schemas.microsoft.com/office/drawing/2014/main" id="{99248E3C-B6E7-3F4E-9050-AA31AB556830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5" name="ZoneTexte 144">
              <a:extLst>
                <a:ext uri="{FF2B5EF4-FFF2-40B4-BE49-F238E27FC236}">
                  <a16:creationId xmlns:a16="http://schemas.microsoft.com/office/drawing/2014/main" id="{9F907B6F-2DC3-C01E-1C2B-D6C5FE846A0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46" name="Groupe 145">
            <a:extLst>
              <a:ext uri="{FF2B5EF4-FFF2-40B4-BE49-F238E27FC236}">
                <a16:creationId xmlns:a16="http://schemas.microsoft.com/office/drawing/2014/main" id="{00C5EBF2-8ACE-DDA4-701E-725FED8F69FD}"/>
              </a:ext>
            </a:extLst>
          </p:cNvPr>
          <p:cNvGrpSpPr/>
          <p:nvPr/>
        </p:nvGrpSpPr>
        <p:grpSpPr>
          <a:xfrm>
            <a:off x="6301318" y="4084194"/>
            <a:ext cx="1174750" cy="601663"/>
            <a:chOff x="546100" y="1612899"/>
            <a:chExt cx="1174750" cy="601663"/>
          </a:xfrm>
        </p:grpSpPr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9CD49D5F-9884-7EBA-D1E9-D2C53A22B73E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8" name="Rectangle : coins arrondis 147">
              <a:extLst>
                <a:ext uri="{FF2B5EF4-FFF2-40B4-BE49-F238E27FC236}">
                  <a16:creationId xmlns:a16="http://schemas.microsoft.com/office/drawing/2014/main" id="{55AF66E5-E9B6-11DE-63F4-D5627F0ADF6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49" name="ZoneTexte 148">
              <a:extLst>
                <a:ext uri="{FF2B5EF4-FFF2-40B4-BE49-F238E27FC236}">
                  <a16:creationId xmlns:a16="http://schemas.microsoft.com/office/drawing/2014/main" id="{67E8B744-4D88-A29B-ECF1-1F547E71FD41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Prestation</a:t>
              </a:r>
            </a:p>
          </p:txBody>
        </p:sp>
      </p:grpSp>
      <p:grpSp>
        <p:nvGrpSpPr>
          <p:cNvPr id="150" name="Groupe 149">
            <a:extLst>
              <a:ext uri="{FF2B5EF4-FFF2-40B4-BE49-F238E27FC236}">
                <a16:creationId xmlns:a16="http://schemas.microsoft.com/office/drawing/2014/main" id="{9ADFC4F7-732B-88B6-9D43-AF890883C275}"/>
              </a:ext>
            </a:extLst>
          </p:cNvPr>
          <p:cNvGrpSpPr/>
          <p:nvPr/>
        </p:nvGrpSpPr>
        <p:grpSpPr>
          <a:xfrm>
            <a:off x="3549316" y="4853606"/>
            <a:ext cx="1174750" cy="601663"/>
            <a:chOff x="546100" y="1612899"/>
            <a:chExt cx="1174750" cy="601663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5BD65BCB-3587-784C-67EB-D164950084E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52" name="Rectangle : coins arrondis 151">
              <a:extLst>
                <a:ext uri="{FF2B5EF4-FFF2-40B4-BE49-F238E27FC236}">
                  <a16:creationId xmlns:a16="http://schemas.microsoft.com/office/drawing/2014/main" id="{92788C21-296A-2696-22F6-4A062B1EB114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Indicateurs</a:t>
              </a:r>
            </a:p>
          </p:txBody>
        </p:sp>
        <p:sp>
          <p:nvSpPr>
            <p:cNvPr id="153" name="ZoneTexte 152">
              <a:extLst>
                <a:ext uri="{FF2B5EF4-FFF2-40B4-BE49-F238E27FC236}">
                  <a16:creationId xmlns:a16="http://schemas.microsoft.com/office/drawing/2014/main" id="{5BC6077A-C703-FFF0-0F50-2510F7C6587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Indicateurs</a:t>
              </a:r>
            </a:p>
          </p:txBody>
        </p:sp>
      </p:grpSp>
      <p:grpSp>
        <p:nvGrpSpPr>
          <p:cNvPr id="154" name="Groupe 153">
            <a:extLst>
              <a:ext uri="{FF2B5EF4-FFF2-40B4-BE49-F238E27FC236}">
                <a16:creationId xmlns:a16="http://schemas.microsoft.com/office/drawing/2014/main" id="{58584450-262E-A598-B401-93F997D6A607}"/>
              </a:ext>
            </a:extLst>
          </p:cNvPr>
          <p:cNvGrpSpPr/>
          <p:nvPr/>
        </p:nvGrpSpPr>
        <p:grpSpPr>
          <a:xfrm>
            <a:off x="4929385" y="4849375"/>
            <a:ext cx="1174750" cy="601663"/>
            <a:chOff x="546100" y="1612899"/>
            <a:chExt cx="1174750" cy="601663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5D4B8919-4530-81A3-7352-3DFCA0B8EF1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56" name="Rectangle : coins arrondis 155">
              <a:extLst>
                <a:ext uri="{FF2B5EF4-FFF2-40B4-BE49-F238E27FC236}">
                  <a16:creationId xmlns:a16="http://schemas.microsoft.com/office/drawing/2014/main" id="{74A81E0C-C309-2619-3996-1E27E4C2BC3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57" name="ZoneTexte 156">
              <a:extLst>
                <a:ext uri="{FF2B5EF4-FFF2-40B4-BE49-F238E27FC236}">
                  <a16:creationId xmlns:a16="http://schemas.microsoft.com/office/drawing/2014/main" id="{BB2C7971-FEE6-3ED4-E353-4EF5515FD6A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115</a:t>
              </a:r>
            </a:p>
          </p:txBody>
        </p:sp>
      </p:grpSp>
      <p:grpSp>
        <p:nvGrpSpPr>
          <p:cNvPr id="158" name="Groupe 157">
            <a:extLst>
              <a:ext uri="{FF2B5EF4-FFF2-40B4-BE49-F238E27FC236}">
                <a16:creationId xmlns:a16="http://schemas.microsoft.com/office/drawing/2014/main" id="{4A0A752D-FF5B-3254-9ED1-BE80A4CB5BC8}"/>
              </a:ext>
            </a:extLst>
          </p:cNvPr>
          <p:cNvGrpSpPr/>
          <p:nvPr/>
        </p:nvGrpSpPr>
        <p:grpSpPr>
          <a:xfrm>
            <a:off x="6301322" y="4849375"/>
            <a:ext cx="1174750" cy="601663"/>
            <a:chOff x="546100" y="1612899"/>
            <a:chExt cx="1174750" cy="601663"/>
          </a:xfrm>
        </p:grpSpPr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CD72EBC8-9538-92EE-A0E6-5CDF3ECE36C6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0" name="Rectangle : coins arrondis 159">
              <a:extLst>
                <a:ext uri="{FF2B5EF4-FFF2-40B4-BE49-F238E27FC236}">
                  <a16:creationId xmlns:a16="http://schemas.microsoft.com/office/drawing/2014/main" id="{B28E81BE-CD7B-5167-D156-B3A94597976A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1" name="ZoneTexte 160">
              <a:extLst>
                <a:ext uri="{FF2B5EF4-FFF2-40B4-BE49-F238E27FC236}">
                  <a16:creationId xmlns:a16="http://schemas.microsoft.com/office/drawing/2014/main" id="{FB75C6B4-B68A-0C0D-7FC5-80FFD1943F3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Insertion</a:t>
              </a:r>
            </a:p>
          </p:txBody>
        </p:sp>
      </p:grpSp>
      <p:grpSp>
        <p:nvGrpSpPr>
          <p:cNvPr id="162" name="Groupe 161">
            <a:extLst>
              <a:ext uri="{FF2B5EF4-FFF2-40B4-BE49-F238E27FC236}">
                <a16:creationId xmlns:a16="http://schemas.microsoft.com/office/drawing/2014/main" id="{394E73D9-A79E-41E9-1165-50B0F49810F2}"/>
              </a:ext>
            </a:extLst>
          </p:cNvPr>
          <p:cNvGrpSpPr/>
          <p:nvPr/>
        </p:nvGrpSpPr>
        <p:grpSpPr>
          <a:xfrm>
            <a:off x="7683527" y="4842870"/>
            <a:ext cx="1174750" cy="601663"/>
            <a:chOff x="546100" y="1612899"/>
            <a:chExt cx="1174750" cy="601663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B6AF9B59-3BE1-70F7-1084-C5C2AAF78B3E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4" name="Rectangle : coins arrondis 163">
              <a:extLst>
                <a:ext uri="{FF2B5EF4-FFF2-40B4-BE49-F238E27FC236}">
                  <a16:creationId xmlns:a16="http://schemas.microsoft.com/office/drawing/2014/main" id="{E9DA21E7-9206-7AC4-DEED-A844A5DC940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Extractions</a:t>
              </a:r>
            </a:p>
          </p:txBody>
        </p:sp>
        <p:sp>
          <p:nvSpPr>
            <p:cNvPr id="165" name="ZoneTexte 164">
              <a:extLst>
                <a:ext uri="{FF2B5EF4-FFF2-40B4-BE49-F238E27FC236}">
                  <a16:creationId xmlns:a16="http://schemas.microsoft.com/office/drawing/2014/main" id="{0F7FD642-2908-F943-F134-F7E5B5CE8AE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Personnes</a:t>
              </a:r>
            </a:p>
          </p:txBody>
        </p:sp>
      </p:grpSp>
      <p:grpSp>
        <p:nvGrpSpPr>
          <p:cNvPr id="166" name="Groupe 165">
            <a:extLst>
              <a:ext uri="{FF2B5EF4-FFF2-40B4-BE49-F238E27FC236}">
                <a16:creationId xmlns:a16="http://schemas.microsoft.com/office/drawing/2014/main" id="{FA640393-808C-8247-BE97-CD265903B38C}"/>
              </a:ext>
            </a:extLst>
          </p:cNvPr>
          <p:cNvGrpSpPr/>
          <p:nvPr/>
        </p:nvGrpSpPr>
        <p:grpSpPr>
          <a:xfrm>
            <a:off x="3549316" y="5618786"/>
            <a:ext cx="1174750" cy="601663"/>
            <a:chOff x="546100" y="1612899"/>
            <a:chExt cx="1174750" cy="601663"/>
          </a:xfrm>
        </p:grpSpPr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F3357F17-D638-C069-EAA0-BD1ADC281EE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68" name="Rectangle : coins arrondis 167">
              <a:extLst>
                <a:ext uri="{FF2B5EF4-FFF2-40B4-BE49-F238E27FC236}">
                  <a16:creationId xmlns:a16="http://schemas.microsoft.com/office/drawing/2014/main" id="{634F8E3C-759D-E240-E9B8-87AAD9F2C26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69" name="ZoneTexte 168">
              <a:extLst>
                <a:ext uri="{FF2B5EF4-FFF2-40B4-BE49-F238E27FC236}">
                  <a16:creationId xmlns:a16="http://schemas.microsoft.com/office/drawing/2014/main" id="{5E8D5149-1AB2-7F91-1023-BC1198947EFA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Paramétrage</a:t>
              </a:r>
            </a:p>
          </p:txBody>
        </p:sp>
      </p:grpSp>
      <p:grpSp>
        <p:nvGrpSpPr>
          <p:cNvPr id="170" name="Groupe 169">
            <a:extLst>
              <a:ext uri="{FF2B5EF4-FFF2-40B4-BE49-F238E27FC236}">
                <a16:creationId xmlns:a16="http://schemas.microsoft.com/office/drawing/2014/main" id="{BA4106EA-6EE6-57CE-05DC-A998E6B496BF}"/>
              </a:ext>
            </a:extLst>
          </p:cNvPr>
          <p:cNvGrpSpPr/>
          <p:nvPr/>
        </p:nvGrpSpPr>
        <p:grpSpPr>
          <a:xfrm>
            <a:off x="4921249" y="5618785"/>
            <a:ext cx="1174750" cy="601663"/>
            <a:chOff x="546100" y="1612899"/>
            <a:chExt cx="1174750" cy="601663"/>
          </a:xfrm>
        </p:grpSpPr>
        <p:sp>
          <p:nvSpPr>
            <p:cNvPr id="171" name="Rectangle 170">
              <a:extLst>
                <a:ext uri="{FF2B5EF4-FFF2-40B4-BE49-F238E27FC236}">
                  <a16:creationId xmlns:a16="http://schemas.microsoft.com/office/drawing/2014/main" id="{40A37173-0C7F-8A8F-0F78-44AD95CF9D3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2" name="Rectangle : coins arrondis 171">
              <a:extLst>
                <a:ext uri="{FF2B5EF4-FFF2-40B4-BE49-F238E27FC236}">
                  <a16:creationId xmlns:a16="http://schemas.microsoft.com/office/drawing/2014/main" id="{E0B8A1EB-070A-33BA-1AF1-B9443B9D38E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73" name="ZoneTexte 172">
              <a:extLst>
                <a:ext uri="{FF2B5EF4-FFF2-40B4-BE49-F238E27FC236}">
                  <a16:creationId xmlns:a16="http://schemas.microsoft.com/office/drawing/2014/main" id="{5BA53370-DABB-6006-A6E6-6E0AB28C1929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listes d’attente</a:t>
              </a:r>
            </a:p>
          </p:txBody>
        </p:sp>
      </p:grpSp>
      <p:grpSp>
        <p:nvGrpSpPr>
          <p:cNvPr id="174" name="Groupe 173">
            <a:extLst>
              <a:ext uri="{FF2B5EF4-FFF2-40B4-BE49-F238E27FC236}">
                <a16:creationId xmlns:a16="http://schemas.microsoft.com/office/drawing/2014/main" id="{507FF97A-65DC-2AE0-30BB-1460E9DD6AF6}"/>
              </a:ext>
            </a:extLst>
          </p:cNvPr>
          <p:cNvGrpSpPr/>
          <p:nvPr/>
        </p:nvGrpSpPr>
        <p:grpSpPr>
          <a:xfrm>
            <a:off x="9061456" y="2519653"/>
            <a:ext cx="1174750" cy="601663"/>
            <a:chOff x="546100" y="1612899"/>
            <a:chExt cx="1174750" cy="601663"/>
          </a:xfrm>
        </p:grpSpPr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F87AA2D5-6F03-2B1C-BC6B-CE6C69E9D445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76" name="Rectangle : coins arrondis 175">
              <a:extLst>
                <a:ext uri="{FF2B5EF4-FFF2-40B4-BE49-F238E27FC236}">
                  <a16:creationId xmlns:a16="http://schemas.microsoft.com/office/drawing/2014/main" id="{1B71D4F5-D5E0-98C1-8845-412F0E90E2C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177" name="ZoneTexte 176">
              <a:extLst>
                <a:ext uri="{FF2B5EF4-FFF2-40B4-BE49-F238E27FC236}">
                  <a16:creationId xmlns:a16="http://schemas.microsoft.com/office/drawing/2014/main" id="{77C23668-6E11-0B35-C44F-BBBC43DD055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territoires</a:t>
              </a:r>
            </a:p>
          </p:txBody>
        </p:sp>
      </p:grpSp>
      <p:grpSp>
        <p:nvGrpSpPr>
          <p:cNvPr id="178" name="Groupe 177">
            <a:extLst>
              <a:ext uri="{FF2B5EF4-FFF2-40B4-BE49-F238E27FC236}">
                <a16:creationId xmlns:a16="http://schemas.microsoft.com/office/drawing/2014/main" id="{9B5FEEE2-3D1C-AE26-FE82-43EE25650077}"/>
              </a:ext>
            </a:extLst>
          </p:cNvPr>
          <p:cNvGrpSpPr/>
          <p:nvPr/>
        </p:nvGrpSpPr>
        <p:grpSpPr>
          <a:xfrm>
            <a:off x="7673251" y="4091408"/>
            <a:ext cx="1174750" cy="601663"/>
            <a:chOff x="546100" y="1612899"/>
            <a:chExt cx="1174750" cy="601663"/>
          </a:xfrm>
        </p:grpSpPr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46E4D919-C55E-78EF-FF3D-7A02917DFA18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0" name="Rectangle : coins arrondis 179">
              <a:extLst>
                <a:ext uri="{FF2B5EF4-FFF2-40B4-BE49-F238E27FC236}">
                  <a16:creationId xmlns:a16="http://schemas.microsoft.com/office/drawing/2014/main" id="{3A5F6603-FC8B-A0B7-E218-D28EA117DC35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1" name="ZoneTexte 180">
              <a:extLst>
                <a:ext uri="{FF2B5EF4-FFF2-40B4-BE49-F238E27FC236}">
                  <a16:creationId xmlns:a16="http://schemas.microsoft.com/office/drawing/2014/main" id="{4C95811B-5781-7787-88A1-EC4A811A643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Delta</a:t>
              </a:r>
            </a:p>
          </p:txBody>
        </p:sp>
      </p:grpSp>
      <p:grpSp>
        <p:nvGrpSpPr>
          <p:cNvPr id="182" name="Groupe 181">
            <a:extLst>
              <a:ext uri="{FF2B5EF4-FFF2-40B4-BE49-F238E27FC236}">
                <a16:creationId xmlns:a16="http://schemas.microsoft.com/office/drawing/2014/main" id="{41BF022C-C8EC-3534-9A65-C8CA98439BFB}"/>
              </a:ext>
            </a:extLst>
          </p:cNvPr>
          <p:cNvGrpSpPr/>
          <p:nvPr/>
        </p:nvGrpSpPr>
        <p:grpSpPr>
          <a:xfrm>
            <a:off x="9045184" y="4091407"/>
            <a:ext cx="1174750" cy="601663"/>
            <a:chOff x="546100" y="1612899"/>
            <a:chExt cx="1174750" cy="601663"/>
          </a:xfrm>
        </p:grpSpPr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91F31C0D-F619-07BC-E3A1-166283F67CF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4" name="Rectangle : coins arrondis 183">
              <a:extLst>
                <a:ext uri="{FF2B5EF4-FFF2-40B4-BE49-F238E27FC236}">
                  <a16:creationId xmlns:a16="http://schemas.microsoft.com/office/drawing/2014/main" id="{703D9BF0-BB22-27B2-740C-933EEAA1EC8E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5" name="ZoneTexte 184">
              <a:extLst>
                <a:ext uri="{FF2B5EF4-FFF2-40B4-BE49-F238E27FC236}">
                  <a16:creationId xmlns:a16="http://schemas.microsoft.com/office/drawing/2014/main" id="{F34B4650-5AEE-2DD4-5B22-D19D3C2ABAEC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 115</a:t>
              </a:r>
            </a:p>
          </p:txBody>
        </p:sp>
      </p:grpSp>
      <p:grpSp>
        <p:nvGrpSpPr>
          <p:cNvPr id="186" name="Groupe 185">
            <a:extLst>
              <a:ext uri="{FF2B5EF4-FFF2-40B4-BE49-F238E27FC236}">
                <a16:creationId xmlns:a16="http://schemas.microsoft.com/office/drawing/2014/main" id="{A4FC2081-9730-BF62-FB07-A55553BB876D}"/>
              </a:ext>
            </a:extLst>
          </p:cNvPr>
          <p:cNvGrpSpPr/>
          <p:nvPr/>
        </p:nvGrpSpPr>
        <p:grpSpPr>
          <a:xfrm>
            <a:off x="10425253" y="4097912"/>
            <a:ext cx="1174750" cy="601663"/>
            <a:chOff x="546100" y="1612899"/>
            <a:chExt cx="1174750" cy="601663"/>
          </a:xfrm>
        </p:grpSpPr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D6C03992-88EE-178D-D4A5-8E7F35E1A760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88" name="Rectangle : coins arrondis 187">
              <a:extLst>
                <a:ext uri="{FF2B5EF4-FFF2-40B4-BE49-F238E27FC236}">
                  <a16:creationId xmlns:a16="http://schemas.microsoft.com/office/drawing/2014/main" id="{69551D68-D02F-EEEB-3988-901C93AB43DB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189" name="ZoneTexte 188">
              <a:extLst>
                <a:ext uri="{FF2B5EF4-FFF2-40B4-BE49-F238E27FC236}">
                  <a16:creationId xmlns:a16="http://schemas.microsoft.com/office/drawing/2014/main" id="{B077836F-2BE2-1738-5B9A-498BA4BFBB4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Recherches insertion</a:t>
              </a:r>
            </a:p>
          </p:txBody>
        </p:sp>
      </p:grpSp>
      <p:grpSp>
        <p:nvGrpSpPr>
          <p:cNvPr id="190" name="Groupe 189">
            <a:extLst>
              <a:ext uri="{FF2B5EF4-FFF2-40B4-BE49-F238E27FC236}">
                <a16:creationId xmlns:a16="http://schemas.microsoft.com/office/drawing/2014/main" id="{0D1CD6D8-DAC7-DE7A-5F55-62F11B1D695E}"/>
              </a:ext>
            </a:extLst>
          </p:cNvPr>
          <p:cNvGrpSpPr/>
          <p:nvPr/>
        </p:nvGrpSpPr>
        <p:grpSpPr>
          <a:xfrm>
            <a:off x="6301318" y="5612816"/>
            <a:ext cx="1174750" cy="601663"/>
            <a:chOff x="546100" y="1612899"/>
            <a:chExt cx="1174750" cy="601663"/>
          </a:xfrm>
        </p:grpSpPr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E55761DF-C6F0-5851-77D8-155F5D136E2A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2" name="Rectangle : coins arrondis 191">
              <a:extLst>
                <a:ext uri="{FF2B5EF4-FFF2-40B4-BE49-F238E27FC236}">
                  <a16:creationId xmlns:a16="http://schemas.microsoft.com/office/drawing/2014/main" id="{68B4ABAD-8776-F34F-F723-85879025C168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193" name="ZoneTexte 192">
              <a:extLst>
                <a:ext uri="{FF2B5EF4-FFF2-40B4-BE49-F238E27FC236}">
                  <a16:creationId xmlns:a16="http://schemas.microsoft.com/office/drawing/2014/main" id="{70570EBC-7202-FF83-D55E-90FD466CB094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structures</a:t>
              </a:r>
            </a:p>
          </p:txBody>
        </p:sp>
      </p:grpSp>
      <p:grpSp>
        <p:nvGrpSpPr>
          <p:cNvPr id="194" name="Groupe 193">
            <a:extLst>
              <a:ext uri="{FF2B5EF4-FFF2-40B4-BE49-F238E27FC236}">
                <a16:creationId xmlns:a16="http://schemas.microsoft.com/office/drawing/2014/main" id="{B23729F3-EF1F-605D-8AA3-40AE3F71EE91}"/>
              </a:ext>
            </a:extLst>
          </p:cNvPr>
          <p:cNvGrpSpPr/>
          <p:nvPr/>
        </p:nvGrpSpPr>
        <p:grpSpPr>
          <a:xfrm>
            <a:off x="7673251" y="5612815"/>
            <a:ext cx="1174750" cy="601663"/>
            <a:chOff x="546100" y="1612899"/>
            <a:chExt cx="1174750" cy="601663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E99433E1-CFC8-C567-81CC-930864D1448F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96" name="Rectangle : coins arrondis 195">
              <a:extLst>
                <a:ext uri="{FF2B5EF4-FFF2-40B4-BE49-F238E27FC236}">
                  <a16:creationId xmlns:a16="http://schemas.microsoft.com/office/drawing/2014/main" id="{84E97B65-D33E-4397-253D-43DC22D68336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197" name="ZoneTexte 196">
              <a:extLst>
                <a:ext uri="{FF2B5EF4-FFF2-40B4-BE49-F238E27FC236}">
                  <a16:creationId xmlns:a16="http://schemas.microsoft.com/office/drawing/2014/main" id="{EED35C09-5E0D-1386-431F-CC05074A4D73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groupes de places</a:t>
              </a:r>
            </a:p>
          </p:txBody>
        </p:sp>
      </p:grpSp>
      <p:grpSp>
        <p:nvGrpSpPr>
          <p:cNvPr id="198" name="Groupe 197">
            <a:extLst>
              <a:ext uri="{FF2B5EF4-FFF2-40B4-BE49-F238E27FC236}">
                <a16:creationId xmlns:a16="http://schemas.microsoft.com/office/drawing/2014/main" id="{EE345BE9-1C79-263D-0EBF-56FACE0C3C1A}"/>
              </a:ext>
            </a:extLst>
          </p:cNvPr>
          <p:cNvGrpSpPr/>
          <p:nvPr/>
        </p:nvGrpSpPr>
        <p:grpSpPr>
          <a:xfrm>
            <a:off x="7681387" y="2527106"/>
            <a:ext cx="1174750" cy="601663"/>
            <a:chOff x="546100" y="1612899"/>
            <a:chExt cx="1174750" cy="601663"/>
          </a:xfrm>
        </p:grpSpPr>
        <p:sp>
          <p:nvSpPr>
            <p:cNvPr id="199" name="Rectangle 198">
              <a:extLst>
                <a:ext uri="{FF2B5EF4-FFF2-40B4-BE49-F238E27FC236}">
                  <a16:creationId xmlns:a16="http://schemas.microsoft.com/office/drawing/2014/main" id="{6591C49B-20F2-5B67-8C8D-964C09B8A1DC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0" name="Rectangle : coins arrondis 199">
              <a:extLst>
                <a:ext uri="{FF2B5EF4-FFF2-40B4-BE49-F238E27FC236}">
                  <a16:creationId xmlns:a16="http://schemas.microsoft.com/office/drawing/2014/main" id="{5C25138E-E1AB-461C-1ED5-C0ECAAB9104F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Général</a:t>
              </a:r>
            </a:p>
          </p:txBody>
        </p:sp>
        <p:sp>
          <p:nvSpPr>
            <p:cNvPr id="201" name="ZoneTexte 200">
              <a:extLst>
                <a:ext uri="{FF2B5EF4-FFF2-40B4-BE49-F238E27FC236}">
                  <a16:creationId xmlns:a16="http://schemas.microsoft.com/office/drawing/2014/main" id="{9BDBB9D7-15FB-5BEA-7590-F77655CC424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utilisateurs</a:t>
              </a:r>
            </a:p>
          </p:txBody>
        </p:sp>
      </p:grpSp>
      <p:grpSp>
        <p:nvGrpSpPr>
          <p:cNvPr id="202" name="Groupe 201">
            <a:extLst>
              <a:ext uri="{FF2B5EF4-FFF2-40B4-BE49-F238E27FC236}">
                <a16:creationId xmlns:a16="http://schemas.microsoft.com/office/drawing/2014/main" id="{0975B1FE-9D7B-F247-C2B5-2F84C24198C7}"/>
              </a:ext>
            </a:extLst>
          </p:cNvPr>
          <p:cNvGrpSpPr/>
          <p:nvPr/>
        </p:nvGrpSpPr>
        <p:grpSpPr>
          <a:xfrm>
            <a:off x="7673251" y="3296740"/>
            <a:ext cx="1174750" cy="601663"/>
            <a:chOff x="546100" y="1612899"/>
            <a:chExt cx="1174750" cy="601663"/>
          </a:xfrm>
        </p:grpSpPr>
        <p:sp>
          <p:nvSpPr>
            <p:cNvPr id="203" name="Rectangle 202">
              <a:extLst>
                <a:ext uri="{FF2B5EF4-FFF2-40B4-BE49-F238E27FC236}">
                  <a16:creationId xmlns:a16="http://schemas.microsoft.com/office/drawing/2014/main" id="{8D706ADB-9F96-02D8-3AA5-D1EA22B706B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4" name="Rectangle : coins arrondis 203">
              <a:extLst>
                <a:ext uri="{FF2B5EF4-FFF2-40B4-BE49-F238E27FC236}">
                  <a16:creationId xmlns:a16="http://schemas.microsoft.com/office/drawing/2014/main" id="{F648386D-D3F8-856E-71B8-D1FDA73FC301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05" name="ZoneTexte 204">
              <a:extLst>
                <a:ext uri="{FF2B5EF4-FFF2-40B4-BE49-F238E27FC236}">
                  <a16:creationId xmlns:a16="http://schemas.microsoft.com/office/drawing/2014/main" id="{58277505-352A-DE8C-2DCC-2B97A8B5D577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Notes</a:t>
              </a:r>
            </a:p>
          </p:txBody>
        </p:sp>
      </p:grpSp>
      <p:grpSp>
        <p:nvGrpSpPr>
          <p:cNvPr id="206" name="Groupe 205">
            <a:extLst>
              <a:ext uri="{FF2B5EF4-FFF2-40B4-BE49-F238E27FC236}">
                <a16:creationId xmlns:a16="http://schemas.microsoft.com/office/drawing/2014/main" id="{59010211-05AC-33BD-DC15-59D7FE1A058F}"/>
              </a:ext>
            </a:extLst>
          </p:cNvPr>
          <p:cNvGrpSpPr/>
          <p:nvPr/>
        </p:nvGrpSpPr>
        <p:grpSpPr>
          <a:xfrm>
            <a:off x="9045184" y="3296739"/>
            <a:ext cx="1174750" cy="601663"/>
            <a:chOff x="546100" y="1612899"/>
            <a:chExt cx="1174750" cy="601663"/>
          </a:xfrm>
        </p:grpSpPr>
        <p:sp>
          <p:nvSpPr>
            <p:cNvPr id="207" name="Rectangle 206">
              <a:extLst>
                <a:ext uri="{FF2B5EF4-FFF2-40B4-BE49-F238E27FC236}">
                  <a16:creationId xmlns:a16="http://schemas.microsoft.com/office/drawing/2014/main" id="{5803D5E1-046A-B03E-B14C-5B59F4AC0D9D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08" name="Rectangle : coins arrondis 207">
              <a:extLst>
                <a:ext uri="{FF2B5EF4-FFF2-40B4-BE49-F238E27FC236}">
                  <a16:creationId xmlns:a16="http://schemas.microsoft.com/office/drawing/2014/main" id="{2A3685FF-66CD-3AF5-91D2-1E9B70502CF7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09" name="ZoneTexte 208">
              <a:extLst>
                <a:ext uri="{FF2B5EF4-FFF2-40B4-BE49-F238E27FC236}">
                  <a16:creationId xmlns:a16="http://schemas.microsoft.com/office/drawing/2014/main" id="{B4CCE25A-6E11-C863-41B0-918816A7973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Situation</a:t>
              </a:r>
            </a:p>
          </p:txBody>
        </p:sp>
      </p:grpSp>
      <p:grpSp>
        <p:nvGrpSpPr>
          <p:cNvPr id="210" name="Groupe 209">
            <a:extLst>
              <a:ext uri="{FF2B5EF4-FFF2-40B4-BE49-F238E27FC236}">
                <a16:creationId xmlns:a16="http://schemas.microsoft.com/office/drawing/2014/main" id="{16F81D34-DB51-6E25-1138-E47CCB4CB238}"/>
              </a:ext>
            </a:extLst>
          </p:cNvPr>
          <p:cNvGrpSpPr/>
          <p:nvPr/>
        </p:nvGrpSpPr>
        <p:grpSpPr>
          <a:xfrm>
            <a:off x="10425253" y="3306336"/>
            <a:ext cx="1174750" cy="601663"/>
            <a:chOff x="546100" y="1612899"/>
            <a:chExt cx="1174750" cy="601663"/>
          </a:xfrm>
        </p:grpSpPr>
        <p:sp>
          <p:nvSpPr>
            <p:cNvPr id="211" name="Rectangle 210">
              <a:extLst>
                <a:ext uri="{FF2B5EF4-FFF2-40B4-BE49-F238E27FC236}">
                  <a16:creationId xmlns:a16="http://schemas.microsoft.com/office/drawing/2014/main" id="{7E5681F6-9E09-ECF4-F57F-9EFD3E60E81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2" name="Rectangle : coins arrondis 211">
              <a:extLst>
                <a:ext uri="{FF2B5EF4-FFF2-40B4-BE49-F238E27FC236}">
                  <a16:creationId xmlns:a16="http://schemas.microsoft.com/office/drawing/2014/main" id="{8A93A910-5DAE-FCFE-CDC9-7B832C560AA8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1">
                <a:lumMod val="90000"/>
                <a:lumOff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Ménages</a:t>
              </a:r>
            </a:p>
          </p:txBody>
        </p:sp>
        <p:sp>
          <p:nvSpPr>
            <p:cNvPr id="213" name="ZoneTexte 212">
              <a:extLst>
                <a:ext uri="{FF2B5EF4-FFF2-40B4-BE49-F238E27FC236}">
                  <a16:creationId xmlns:a16="http://schemas.microsoft.com/office/drawing/2014/main" id="{8225694B-7ADA-DB6B-84E4-05DE821E8F40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Suivi des modifications</a:t>
              </a:r>
            </a:p>
          </p:txBody>
        </p:sp>
      </p:grpSp>
      <p:grpSp>
        <p:nvGrpSpPr>
          <p:cNvPr id="214" name="Groupe 213">
            <a:extLst>
              <a:ext uri="{FF2B5EF4-FFF2-40B4-BE49-F238E27FC236}">
                <a16:creationId xmlns:a16="http://schemas.microsoft.com/office/drawing/2014/main" id="{D8AB4CEA-B9D8-64D7-DC0C-93A7C0DDD7AA}"/>
              </a:ext>
            </a:extLst>
          </p:cNvPr>
          <p:cNvGrpSpPr/>
          <p:nvPr/>
        </p:nvGrpSpPr>
        <p:grpSpPr>
          <a:xfrm>
            <a:off x="9045184" y="5609496"/>
            <a:ext cx="1174750" cy="601663"/>
            <a:chOff x="546100" y="1612899"/>
            <a:chExt cx="1174750" cy="601663"/>
          </a:xfrm>
        </p:grpSpPr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A382BD42-84EF-C82E-203B-CEED71DCF553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6" name="Rectangle : coins arrondis 215">
              <a:extLst>
                <a:ext uri="{FF2B5EF4-FFF2-40B4-BE49-F238E27FC236}">
                  <a16:creationId xmlns:a16="http://schemas.microsoft.com/office/drawing/2014/main" id="{804D8C52-4802-CFE7-AB06-12E0B14D43A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217" name="ZoneTexte 216">
              <a:extLst>
                <a:ext uri="{FF2B5EF4-FFF2-40B4-BE49-F238E27FC236}">
                  <a16:creationId xmlns:a16="http://schemas.microsoft.com/office/drawing/2014/main" id="{4240F4E1-69CB-334E-CBC1-E367D813A21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accompagnements</a:t>
              </a:r>
            </a:p>
          </p:txBody>
        </p:sp>
      </p:grpSp>
      <p:sp>
        <p:nvSpPr>
          <p:cNvPr id="220" name="Rectangle 219">
            <a:extLst>
              <a:ext uri="{FF2B5EF4-FFF2-40B4-BE49-F238E27FC236}">
                <a16:creationId xmlns:a16="http://schemas.microsoft.com/office/drawing/2014/main" id="{5B24846B-CD5B-B4EC-17CE-8F1595084460}"/>
              </a:ext>
            </a:extLst>
          </p:cNvPr>
          <p:cNvSpPr/>
          <p:nvPr/>
        </p:nvSpPr>
        <p:spPr>
          <a:xfrm>
            <a:off x="4811060" y="5564730"/>
            <a:ext cx="1326777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E2C16B-B9AD-C9E0-F796-8A532EC4BA3F}"/>
              </a:ext>
            </a:extLst>
          </p:cNvPr>
          <p:cNvSpPr/>
          <p:nvPr/>
        </p:nvSpPr>
        <p:spPr>
          <a:xfrm>
            <a:off x="8910917" y="4038435"/>
            <a:ext cx="2800600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9B4D8C-9B1C-D131-7471-0F9AF6FA25B8}"/>
              </a:ext>
            </a:extLst>
          </p:cNvPr>
          <p:cNvSpPr/>
          <p:nvPr/>
        </p:nvSpPr>
        <p:spPr>
          <a:xfrm>
            <a:off x="6263340" y="3943002"/>
            <a:ext cx="1326777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7F80AFE-4C9F-515E-D0BE-822960D992F9}"/>
              </a:ext>
            </a:extLst>
          </p:cNvPr>
          <p:cNvSpPr/>
          <p:nvPr/>
        </p:nvSpPr>
        <p:spPr>
          <a:xfrm>
            <a:off x="3549317" y="2395022"/>
            <a:ext cx="6892688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124352-0BA7-2953-C8AA-B696CC009BBE}"/>
              </a:ext>
            </a:extLst>
          </p:cNvPr>
          <p:cNvSpPr/>
          <p:nvPr/>
        </p:nvSpPr>
        <p:spPr>
          <a:xfrm>
            <a:off x="3445690" y="4715645"/>
            <a:ext cx="5635300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1200FBF-5CDF-7101-D995-804F48073AE9}"/>
              </a:ext>
            </a:extLst>
          </p:cNvPr>
          <p:cNvSpPr/>
          <p:nvPr/>
        </p:nvSpPr>
        <p:spPr>
          <a:xfrm>
            <a:off x="7630416" y="5564729"/>
            <a:ext cx="2971843" cy="849085"/>
          </a:xfrm>
          <a:prstGeom prst="rect">
            <a:avLst/>
          </a:prstGeom>
          <a:solidFill>
            <a:schemeClr val="bg1">
              <a:alpha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49319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62718-BFFF-D218-11BB-18AAFFACB4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Rectangle 106">
            <a:extLst>
              <a:ext uri="{FF2B5EF4-FFF2-40B4-BE49-F238E27FC236}">
                <a16:creationId xmlns:a16="http://schemas.microsoft.com/office/drawing/2014/main" id="{FDE206B4-DBD6-8B0B-D4BF-E26679E4FFFA}"/>
              </a:ext>
            </a:extLst>
          </p:cNvPr>
          <p:cNvSpPr/>
          <p:nvPr/>
        </p:nvSpPr>
        <p:spPr>
          <a:xfrm>
            <a:off x="6508376" y="107576"/>
            <a:ext cx="5151718" cy="12391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dirty="0"/>
              <a:t>         </a:t>
            </a:r>
            <a:r>
              <a:rPr lang="fr-FR" dirty="0">
                <a:solidFill>
                  <a:schemeClr val="tx1"/>
                </a:solidFill>
              </a:rPr>
              <a:t>Jalons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D8932A54-5320-812B-D036-AE86C8BA8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89174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1/4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B501FC2-EFE4-B6AE-1D1A-2AECF7A2E7EA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082683" y="6176614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C631C2A-31F4-A354-193A-17F5BCBD9C1D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41E25C8-E4FA-5948-413E-9B12CBB5DD89}"/>
              </a:ext>
            </a:extLst>
          </p:cNvPr>
          <p:cNvSpPr txBox="1">
            <a:spLocks/>
          </p:cNvSpPr>
          <p:nvPr/>
        </p:nvSpPr>
        <p:spPr bwMode="gray">
          <a:xfrm>
            <a:off x="651435" y="5802496"/>
            <a:ext cx="7871883" cy="24270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/>
              <a:t>Délégation interministérielle à l’hébergement et à l’accès au logement</a:t>
            </a:r>
            <a:endParaRPr lang="fr-F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9E9008C-ADD2-9160-C62E-599FEEE1AEB7}"/>
              </a:ext>
            </a:extLst>
          </p:cNvPr>
          <p:cNvSpPr/>
          <p:nvPr/>
        </p:nvSpPr>
        <p:spPr>
          <a:xfrm>
            <a:off x="480484" y="1691341"/>
            <a:ext cx="11231031" cy="48349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A903CA7D-20FB-A4A0-A801-C7D4716FE5AF}"/>
              </a:ext>
            </a:extLst>
          </p:cNvPr>
          <p:cNvCxnSpPr/>
          <p:nvPr/>
        </p:nvCxnSpPr>
        <p:spPr>
          <a:xfrm>
            <a:off x="537882" y="2432433"/>
            <a:ext cx="11002683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CEF281B1-C049-5263-2948-9DE3AA85E612}"/>
              </a:ext>
            </a:extLst>
          </p:cNvPr>
          <p:cNvCxnSpPr/>
          <p:nvPr/>
        </p:nvCxnSpPr>
        <p:spPr>
          <a:xfrm>
            <a:off x="537882" y="3260178"/>
            <a:ext cx="11002683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79D948F8-5B91-C57B-9A6A-5153983D73E8}"/>
              </a:ext>
            </a:extLst>
          </p:cNvPr>
          <p:cNvCxnSpPr/>
          <p:nvPr/>
        </p:nvCxnSpPr>
        <p:spPr>
          <a:xfrm>
            <a:off x="537882" y="4055051"/>
            <a:ext cx="11002683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1A2230E9-75FC-BBB8-C607-0AB90A97EE98}"/>
              </a:ext>
            </a:extLst>
          </p:cNvPr>
          <p:cNvCxnSpPr/>
          <p:nvPr/>
        </p:nvCxnSpPr>
        <p:spPr>
          <a:xfrm>
            <a:off x="537882" y="4891760"/>
            <a:ext cx="11002683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5879922C-6B32-4A10-D58B-4ACCB454195E}"/>
              </a:ext>
            </a:extLst>
          </p:cNvPr>
          <p:cNvCxnSpPr/>
          <p:nvPr/>
        </p:nvCxnSpPr>
        <p:spPr>
          <a:xfrm>
            <a:off x="537882" y="5722487"/>
            <a:ext cx="11002683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C6C56193-66A5-2175-9C48-402E07F7A928}"/>
              </a:ext>
            </a:extLst>
          </p:cNvPr>
          <p:cNvSpPr/>
          <p:nvPr/>
        </p:nvSpPr>
        <p:spPr>
          <a:xfrm>
            <a:off x="537882" y="1757082"/>
            <a:ext cx="3245224" cy="586358"/>
          </a:xfrm>
          <a:prstGeom prst="rect">
            <a:avLst/>
          </a:prstGeom>
          <a:solidFill>
            <a:srgbClr val="C1E9FF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Evaluation flash &amp; grille ETHOS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50B72D-E51A-C2A0-D4AA-F6193C44250A}"/>
              </a:ext>
            </a:extLst>
          </p:cNvPr>
          <p:cNvSpPr/>
          <p:nvPr/>
        </p:nvSpPr>
        <p:spPr>
          <a:xfrm>
            <a:off x="533458" y="2575535"/>
            <a:ext cx="4924726" cy="586358"/>
          </a:xfrm>
          <a:prstGeom prst="rect">
            <a:avLst/>
          </a:prstGeom>
          <a:solidFill>
            <a:srgbClr val="E3FEAC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Rationalisation des adresses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ECC8CAC-74FA-2681-19B4-22054F90BC6F}"/>
              </a:ext>
            </a:extLst>
          </p:cNvPr>
          <p:cNvSpPr/>
          <p:nvPr/>
        </p:nvSpPr>
        <p:spPr>
          <a:xfrm>
            <a:off x="533457" y="3392728"/>
            <a:ext cx="6746506" cy="58635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Evaluation approfondie &amp; revue des préconisations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3066C1E-466A-1CA4-6FC3-05FB658E4ABC}"/>
              </a:ext>
            </a:extLst>
          </p:cNvPr>
          <p:cNvSpPr/>
          <p:nvPr/>
        </p:nvSpPr>
        <p:spPr>
          <a:xfrm>
            <a:off x="836708" y="4206983"/>
            <a:ext cx="7070164" cy="58635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Motifs liés aux demandes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CB1D5AF-8C8E-57CA-7969-B619F26B0D9C}"/>
              </a:ext>
            </a:extLst>
          </p:cNvPr>
          <p:cNvSpPr/>
          <p:nvPr/>
        </p:nvSpPr>
        <p:spPr>
          <a:xfrm>
            <a:off x="1267014" y="5028210"/>
            <a:ext cx="8618690" cy="58635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Suivi social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4D3E1A6-340B-141C-278F-B2265DC63EE7}"/>
              </a:ext>
            </a:extLst>
          </p:cNvPr>
          <p:cNvSpPr/>
          <p:nvPr/>
        </p:nvSpPr>
        <p:spPr>
          <a:xfrm>
            <a:off x="1873094" y="5876826"/>
            <a:ext cx="9725244" cy="58635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Suivi de cohortes</a:t>
            </a:r>
          </a:p>
        </p:txBody>
      </p:sp>
      <p:sp>
        <p:nvSpPr>
          <p:cNvPr id="22" name="Flèche : pentagone 21">
            <a:extLst>
              <a:ext uri="{FF2B5EF4-FFF2-40B4-BE49-F238E27FC236}">
                <a16:creationId xmlns:a16="http://schemas.microsoft.com/office/drawing/2014/main" id="{A338331A-71E3-56CB-9A16-D91E2D4E8801}"/>
              </a:ext>
            </a:extLst>
          </p:cNvPr>
          <p:cNvSpPr/>
          <p:nvPr/>
        </p:nvSpPr>
        <p:spPr>
          <a:xfrm>
            <a:off x="480484" y="1419456"/>
            <a:ext cx="11340975" cy="257618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fr-FR" b="1" dirty="0">
                <a:solidFill>
                  <a:schemeClr val="tx1"/>
                </a:solidFill>
              </a:rPr>
              <a:t>2  0  2  5</a:t>
            </a:r>
          </a:p>
        </p:txBody>
      </p: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C13E59BB-B5F4-2E1D-9B47-4BD9C2401158}"/>
              </a:ext>
            </a:extLst>
          </p:cNvPr>
          <p:cNvGrpSpPr/>
          <p:nvPr/>
        </p:nvGrpSpPr>
        <p:grpSpPr>
          <a:xfrm>
            <a:off x="8656926" y="942813"/>
            <a:ext cx="185269" cy="346636"/>
            <a:chOff x="5821082" y="460188"/>
            <a:chExt cx="185269" cy="346636"/>
          </a:xfrm>
          <a:solidFill>
            <a:srgbClr val="00B050"/>
          </a:solidFill>
        </p:grpSpPr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0DBAA628-192F-41E1-9987-823A7C0D71C4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riangle isocèle 24">
              <a:extLst>
                <a:ext uri="{FF2B5EF4-FFF2-40B4-BE49-F238E27FC236}">
                  <a16:creationId xmlns:a16="http://schemas.microsoft.com/office/drawing/2014/main" id="{96F3D609-AE81-1877-0FE6-0E671D2305CA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5928A974-B449-9ADF-241E-607659918708}"/>
              </a:ext>
            </a:extLst>
          </p:cNvPr>
          <p:cNvGrpSpPr/>
          <p:nvPr/>
        </p:nvGrpSpPr>
        <p:grpSpPr>
          <a:xfrm>
            <a:off x="3787531" y="1701897"/>
            <a:ext cx="185269" cy="346636"/>
            <a:chOff x="5821082" y="460188"/>
            <a:chExt cx="185269" cy="346636"/>
          </a:xfrm>
          <a:solidFill>
            <a:srgbClr val="00B050"/>
          </a:solidFill>
        </p:grpSpPr>
        <p:cxnSp>
          <p:nvCxnSpPr>
            <p:cNvPr id="35" name="Connecteur droit 34">
              <a:extLst>
                <a:ext uri="{FF2B5EF4-FFF2-40B4-BE49-F238E27FC236}">
                  <a16:creationId xmlns:a16="http://schemas.microsoft.com/office/drawing/2014/main" id="{55356BD3-251E-8795-5543-5661F8765DFA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riangle isocèle 35">
              <a:extLst>
                <a:ext uri="{FF2B5EF4-FFF2-40B4-BE49-F238E27FC236}">
                  <a16:creationId xmlns:a16="http://schemas.microsoft.com/office/drawing/2014/main" id="{EBC6EC15-FB33-0857-F739-0AD6551E7943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7" name="Groupe 36">
            <a:extLst>
              <a:ext uri="{FF2B5EF4-FFF2-40B4-BE49-F238E27FC236}">
                <a16:creationId xmlns:a16="http://schemas.microsoft.com/office/drawing/2014/main" id="{F195245D-093F-16B0-9585-C26C6F68ADB2}"/>
              </a:ext>
            </a:extLst>
          </p:cNvPr>
          <p:cNvGrpSpPr/>
          <p:nvPr/>
        </p:nvGrpSpPr>
        <p:grpSpPr>
          <a:xfrm>
            <a:off x="5458184" y="2405268"/>
            <a:ext cx="185269" cy="346636"/>
            <a:chOff x="5821082" y="460188"/>
            <a:chExt cx="185269" cy="346636"/>
          </a:xfrm>
          <a:solidFill>
            <a:srgbClr val="00B050"/>
          </a:solidFill>
        </p:grpSpPr>
        <p:cxnSp>
          <p:nvCxnSpPr>
            <p:cNvPr id="38" name="Connecteur droit 37">
              <a:extLst>
                <a:ext uri="{FF2B5EF4-FFF2-40B4-BE49-F238E27FC236}">
                  <a16:creationId xmlns:a16="http://schemas.microsoft.com/office/drawing/2014/main" id="{FCFCB435-9043-CB33-BE28-353F932BB209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riangle isocèle 38">
              <a:extLst>
                <a:ext uri="{FF2B5EF4-FFF2-40B4-BE49-F238E27FC236}">
                  <a16:creationId xmlns:a16="http://schemas.microsoft.com/office/drawing/2014/main" id="{A18E6C07-BDA6-214F-E810-F7F7AB016EE5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E44246B7-AE69-65B1-3D79-0FBFD9EC4403}"/>
              </a:ext>
            </a:extLst>
          </p:cNvPr>
          <p:cNvGrpSpPr/>
          <p:nvPr/>
        </p:nvGrpSpPr>
        <p:grpSpPr>
          <a:xfrm>
            <a:off x="7268631" y="3281863"/>
            <a:ext cx="185269" cy="346636"/>
            <a:chOff x="5821082" y="460188"/>
            <a:chExt cx="185269" cy="346636"/>
          </a:xfrm>
          <a:solidFill>
            <a:srgbClr val="00B050"/>
          </a:solidFill>
        </p:grpSpPr>
        <p:cxnSp>
          <p:nvCxnSpPr>
            <p:cNvPr id="41" name="Connecteur droit 40">
              <a:extLst>
                <a:ext uri="{FF2B5EF4-FFF2-40B4-BE49-F238E27FC236}">
                  <a16:creationId xmlns:a16="http://schemas.microsoft.com/office/drawing/2014/main" id="{C3C22302-947B-10C5-88E7-977AC44EB5F3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riangle isocèle 41">
              <a:extLst>
                <a:ext uri="{FF2B5EF4-FFF2-40B4-BE49-F238E27FC236}">
                  <a16:creationId xmlns:a16="http://schemas.microsoft.com/office/drawing/2014/main" id="{274B87DC-AF31-E8CE-6EB1-3C3893A215E3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1B925E6C-E962-4B97-A55C-496F6DDABC03}"/>
              </a:ext>
            </a:extLst>
          </p:cNvPr>
          <p:cNvGrpSpPr/>
          <p:nvPr/>
        </p:nvGrpSpPr>
        <p:grpSpPr>
          <a:xfrm>
            <a:off x="7906871" y="4043081"/>
            <a:ext cx="185269" cy="346636"/>
            <a:chOff x="5821082" y="460188"/>
            <a:chExt cx="185269" cy="346636"/>
          </a:xfrm>
          <a:solidFill>
            <a:srgbClr val="00B050"/>
          </a:solidFill>
        </p:grpSpPr>
        <p:cxnSp>
          <p:nvCxnSpPr>
            <p:cNvPr id="44" name="Connecteur droit 43">
              <a:extLst>
                <a:ext uri="{FF2B5EF4-FFF2-40B4-BE49-F238E27FC236}">
                  <a16:creationId xmlns:a16="http://schemas.microsoft.com/office/drawing/2014/main" id="{E892BE3D-1B33-35D3-383C-6A42D5714D8C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riangle isocèle 45">
              <a:extLst>
                <a:ext uri="{FF2B5EF4-FFF2-40B4-BE49-F238E27FC236}">
                  <a16:creationId xmlns:a16="http://schemas.microsoft.com/office/drawing/2014/main" id="{0051FA93-15A9-0915-E12C-D8C00090404F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0A5FCB27-812D-E796-5C9A-235F15EA3EA7}"/>
              </a:ext>
            </a:extLst>
          </p:cNvPr>
          <p:cNvGrpSpPr/>
          <p:nvPr/>
        </p:nvGrpSpPr>
        <p:grpSpPr>
          <a:xfrm>
            <a:off x="9885703" y="4908635"/>
            <a:ext cx="185269" cy="346636"/>
            <a:chOff x="5821082" y="460188"/>
            <a:chExt cx="185269" cy="346636"/>
          </a:xfrm>
          <a:solidFill>
            <a:srgbClr val="00B050"/>
          </a:solidFill>
        </p:grpSpPr>
        <p:cxnSp>
          <p:nvCxnSpPr>
            <p:cNvPr id="48" name="Connecteur droit 47">
              <a:extLst>
                <a:ext uri="{FF2B5EF4-FFF2-40B4-BE49-F238E27FC236}">
                  <a16:creationId xmlns:a16="http://schemas.microsoft.com/office/drawing/2014/main" id="{AF7D0944-52EB-33F9-80A6-46D4D9204450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riangle isocèle 48">
              <a:extLst>
                <a:ext uri="{FF2B5EF4-FFF2-40B4-BE49-F238E27FC236}">
                  <a16:creationId xmlns:a16="http://schemas.microsoft.com/office/drawing/2014/main" id="{2FE0B3B2-4FC2-7ECA-A40A-4BF107732977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50" name="Groupe 49">
            <a:extLst>
              <a:ext uri="{FF2B5EF4-FFF2-40B4-BE49-F238E27FC236}">
                <a16:creationId xmlns:a16="http://schemas.microsoft.com/office/drawing/2014/main" id="{B3816DE8-B170-FCA0-E19E-59F4EE9FFF63}"/>
              </a:ext>
            </a:extLst>
          </p:cNvPr>
          <p:cNvGrpSpPr/>
          <p:nvPr/>
        </p:nvGrpSpPr>
        <p:grpSpPr>
          <a:xfrm>
            <a:off x="11580844" y="5698563"/>
            <a:ext cx="185269" cy="346636"/>
            <a:chOff x="5821082" y="460188"/>
            <a:chExt cx="185269" cy="346636"/>
          </a:xfrm>
          <a:solidFill>
            <a:srgbClr val="00B050"/>
          </a:solidFill>
        </p:grpSpPr>
        <p:cxnSp>
          <p:nvCxnSpPr>
            <p:cNvPr id="51" name="Connecteur droit 50">
              <a:extLst>
                <a:ext uri="{FF2B5EF4-FFF2-40B4-BE49-F238E27FC236}">
                  <a16:creationId xmlns:a16="http://schemas.microsoft.com/office/drawing/2014/main" id="{61164F33-DC65-00DC-57E4-8D486342774F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riangle isocèle 51">
              <a:extLst>
                <a:ext uri="{FF2B5EF4-FFF2-40B4-BE49-F238E27FC236}">
                  <a16:creationId xmlns:a16="http://schemas.microsoft.com/office/drawing/2014/main" id="{BDD8BC4D-665F-F2F0-DDD4-4D3425677CFD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3" name="ZoneTexte 52">
            <a:extLst>
              <a:ext uri="{FF2B5EF4-FFF2-40B4-BE49-F238E27FC236}">
                <a16:creationId xmlns:a16="http://schemas.microsoft.com/office/drawing/2014/main" id="{5D947A69-5DA7-2F54-7CCF-F80B1AD02B5B}"/>
              </a:ext>
            </a:extLst>
          </p:cNvPr>
          <p:cNvSpPr txBox="1"/>
          <p:nvPr/>
        </p:nvSpPr>
        <p:spPr>
          <a:xfrm>
            <a:off x="8887019" y="921499"/>
            <a:ext cx="2157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Mise en service</a:t>
            </a:r>
          </a:p>
        </p:txBody>
      </p:sp>
      <p:grpSp>
        <p:nvGrpSpPr>
          <p:cNvPr id="54" name="Groupe 53">
            <a:extLst>
              <a:ext uri="{FF2B5EF4-FFF2-40B4-BE49-F238E27FC236}">
                <a16:creationId xmlns:a16="http://schemas.microsoft.com/office/drawing/2014/main" id="{756CB9BC-3512-F192-1BCC-BC58C2A40D1F}"/>
              </a:ext>
            </a:extLst>
          </p:cNvPr>
          <p:cNvGrpSpPr/>
          <p:nvPr/>
        </p:nvGrpSpPr>
        <p:grpSpPr>
          <a:xfrm>
            <a:off x="8656926" y="539947"/>
            <a:ext cx="185269" cy="346636"/>
            <a:chOff x="5821082" y="460188"/>
            <a:chExt cx="185269" cy="346636"/>
          </a:xfrm>
          <a:solidFill>
            <a:srgbClr val="FFC000"/>
          </a:solidFill>
        </p:grpSpPr>
        <p:cxnSp>
          <p:nvCxnSpPr>
            <p:cNvPr id="55" name="Connecteur droit 54">
              <a:extLst>
                <a:ext uri="{FF2B5EF4-FFF2-40B4-BE49-F238E27FC236}">
                  <a16:creationId xmlns:a16="http://schemas.microsoft.com/office/drawing/2014/main" id="{1B364D5C-C429-F9B8-6ECF-68DBCDA70FFE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riangle isocèle 55">
              <a:extLst>
                <a:ext uri="{FF2B5EF4-FFF2-40B4-BE49-F238E27FC236}">
                  <a16:creationId xmlns:a16="http://schemas.microsoft.com/office/drawing/2014/main" id="{EFB06B8F-D1E4-E0FB-07A4-6906BDF2CE2A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57" name="ZoneTexte 56">
            <a:extLst>
              <a:ext uri="{FF2B5EF4-FFF2-40B4-BE49-F238E27FC236}">
                <a16:creationId xmlns:a16="http://schemas.microsoft.com/office/drawing/2014/main" id="{B3F97FD6-20BF-CC2F-26C8-087EC60E931A}"/>
              </a:ext>
            </a:extLst>
          </p:cNvPr>
          <p:cNvSpPr txBox="1"/>
          <p:nvPr/>
        </p:nvSpPr>
        <p:spPr>
          <a:xfrm>
            <a:off x="8887018" y="542068"/>
            <a:ext cx="29344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Développement &amp; tests</a:t>
            </a:r>
          </a:p>
        </p:txBody>
      </p:sp>
      <p:grpSp>
        <p:nvGrpSpPr>
          <p:cNvPr id="58" name="Groupe 57">
            <a:extLst>
              <a:ext uri="{FF2B5EF4-FFF2-40B4-BE49-F238E27FC236}">
                <a16:creationId xmlns:a16="http://schemas.microsoft.com/office/drawing/2014/main" id="{BE10A0A3-CD56-E434-3B5C-906CD73E01B4}"/>
              </a:ext>
            </a:extLst>
          </p:cNvPr>
          <p:cNvGrpSpPr/>
          <p:nvPr/>
        </p:nvGrpSpPr>
        <p:grpSpPr>
          <a:xfrm>
            <a:off x="8656926" y="156525"/>
            <a:ext cx="185269" cy="346636"/>
            <a:chOff x="5821082" y="460188"/>
            <a:chExt cx="185269" cy="346636"/>
          </a:xfrm>
          <a:solidFill>
            <a:schemeClr val="bg2"/>
          </a:solidFill>
        </p:grpSpPr>
        <p:cxnSp>
          <p:nvCxnSpPr>
            <p:cNvPr id="59" name="Connecteur droit 58">
              <a:extLst>
                <a:ext uri="{FF2B5EF4-FFF2-40B4-BE49-F238E27FC236}">
                  <a16:creationId xmlns:a16="http://schemas.microsoft.com/office/drawing/2014/main" id="{56339FA9-B9AD-4854-E6A3-13470EE86744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riangle isocèle 59">
              <a:extLst>
                <a:ext uri="{FF2B5EF4-FFF2-40B4-BE49-F238E27FC236}">
                  <a16:creationId xmlns:a16="http://schemas.microsoft.com/office/drawing/2014/main" id="{337BF97C-7AF0-F615-A93F-2A181CC7C23F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61" name="ZoneTexte 60">
            <a:extLst>
              <a:ext uri="{FF2B5EF4-FFF2-40B4-BE49-F238E27FC236}">
                <a16:creationId xmlns:a16="http://schemas.microsoft.com/office/drawing/2014/main" id="{0F0D084B-12C3-D702-1C01-CC5B681C2BC7}"/>
              </a:ext>
            </a:extLst>
          </p:cNvPr>
          <p:cNvSpPr txBox="1"/>
          <p:nvPr/>
        </p:nvSpPr>
        <p:spPr>
          <a:xfrm>
            <a:off x="8887018" y="163111"/>
            <a:ext cx="25041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Etude &amp; conception</a:t>
            </a:r>
          </a:p>
        </p:txBody>
      </p:sp>
      <p:grpSp>
        <p:nvGrpSpPr>
          <p:cNvPr id="62" name="Groupe 61">
            <a:extLst>
              <a:ext uri="{FF2B5EF4-FFF2-40B4-BE49-F238E27FC236}">
                <a16:creationId xmlns:a16="http://schemas.microsoft.com/office/drawing/2014/main" id="{B9CFC8DE-FF93-4FE1-E0EC-8F9F96DD4DE6}"/>
              </a:ext>
            </a:extLst>
          </p:cNvPr>
          <p:cNvGrpSpPr/>
          <p:nvPr/>
        </p:nvGrpSpPr>
        <p:grpSpPr>
          <a:xfrm>
            <a:off x="2450351" y="1681196"/>
            <a:ext cx="185269" cy="346636"/>
            <a:chOff x="5821082" y="460188"/>
            <a:chExt cx="185269" cy="346636"/>
          </a:xfrm>
          <a:solidFill>
            <a:srgbClr val="FFC000"/>
          </a:solidFill>
        </p:grpSpPr>
        <p:cxnSp>
          <p:nvCxnSpPr>
            <p:cNvPr id="63" name="Connecteur droit 62">
              <a:extLst>
                <a:ext uri="{FF2B5EF4-FFF2-40B4-BE49-F238E27FC236}">
                  <a16:creationId xmlns:a16="http://schemas.microsoft.com/office/drawing/2014/main" id="{F9B8ACE3-0710-C086-701F-D8F7A5E8F82F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riangle isocèle 63">
              <a:extLst>
                <a:ext uri="{FF2B5EF4-FFF2-40B4-BE49-F238E27FC236}">
                  <a16:creationId xmlns:a16="http://schemas.microsoft.com/office/drawing/2014/main" id="{81D1CE97-3EE8-9F5C-0B97-FFFC6CBF6A6C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5" name="Groupe 64">
            <a:extLst>
              <a:ext uri="{FF2B5EF4-FFF2-40B4-BE49-F238E27FC236}">
                <a16:creationId xmlns:a16="http://schemas.microsoft.com/office/drawing/2014/main" id="{89DBF519-CF72-8042-8950-4FE530CBB9A7}"/>
              </a:ext>
            </a:extLst>
          </p:cNvPr>
          <p:cNvGrpSpPr/>
          <p:nvPr/>
        </p:nvGrpSpPr>
        <p:grpSpPr>
          <a:xfrm>
            <a:off x="836708" y="1640929"/>
            <a:ext cx="185269" cy="346636"/>
            <a:chOff x="5821082" y="460188"/>
            <a:chExt cx="185269" cy="346636"/>
          </a:xfrm>
          <a:solidFill>
            <a:schemeClr val="bg2"/>
          </a:solidFill>
        </p:grpSpPr>
        <p:cxnSp>
          <p:nvCxnSpPr>
            <p:cNvPr id="66" name="Connecteur droit 65">
              <a:extLst>
                <a:ext uri="{FF2B5EF4-FFF2-40B4-BE49-F238E27FC236}">
                  <a16:creationId xmlns:a16="http://schemas.microsoft.com/office/drawing/2014/main" id="{9EDD2583-9C84-DF97-B794-DE261FAF7BD4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7" name="Triangle isocèle 66">
              <a:extLst>
                <a:ext uri="{FF2B5EF4-FFF2-40B4-BE49-F238E27FC236}">
                  <a16:creationId xmlns:a16="http://schemas.microsoft.com/office/drawing/2014/main" id="{C96CA14C-9B76-FF48-56A3-CA6F0E4C6E7C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68" name="Groupe 67">
            <a:extLst>
              <a:ext uri="{FF2B5EF4-FFF2-40B4-BE49-F238E27FC236}">
                <a16:creationId xmlns:a16="http://schemas.microsoft.com/office/drawing/2014/main" id="{1B5C86CE-5053-A7F9-572B-05608344D147}"/>
              </a:ext>
            </a:extLst>
          </p:cNvPr>
          <p:cNvGrpSpPr/>
          <p:nvPr/>
        </p:nvGrpSpPr>
        <p:grpSpPr>
          <a:xfrm>
            <a:off x="1687824" y="2423448"/>
            <a:ext cx="185269" cy="346636"/>
            <a:chOff x="5821082" y="460188"/>
            <a:chExt cx="185269" cy="346636"/>
          </a:xfrm>
          <a:solidFill>
            <a:schemeClr val="bg2"/>
          </a:solidFill>
        </p:grpSpPr>
        <p:cxnSp>
          <p:nvCxnSpPr>
            <p:cNvPr id="69" name="Connecteur droit 68">
              <a:extLst>
                <a:ext uri="{FF2B5EF4-FFF2-40B4-BE49-F238E27FC236}">
                  <a16:creationId xmlns:a16="http://schemas.microsoft.com/office/drawing/2014/main" id="{A133F043-71DA-D210-62A7-37669A4AD24D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Triangle isocèle 69">
              <a:extLst>
                <a:ext uri="{FF2B5EF4-FFF2-40B4-BE49-F238E27FC236}">
                  <a16:creationId xmlns:a16="http://schemas.microsoft.com/office/drawing/2014/main" id="{145F2500-8403-CA21-BE07-44FAE0E3ADD6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72" name="Groupe 71">
            <a:extLst>
              <a:ext uri="{FF2B5EF4-FFF2-40B4-BE49-F238E27FC236}">
                <a16:creationId xmlns:a16="http://schemas.microsoft.com/office/drawing/2014/main" id="{346252C0-070B-40E3-A359-F0391121C6FD}"/>
              </a:ext>
            </a:extLst>
          </p:cNvPr>
          <p:cNvGrpSpPr/>
          <p:nvPr/>
        </p:nvGrpSpPr>
        <p:grpSpPr>
          <a:xfrm>
            <a:off x="3861416" y="2301524"/>
            <a:ext cx="185269" cy="346636"/>
            <a:chOff x="5821082" y="460188"/>
            <a:chExt cx="185269" cy="346636"/>
          </a:xfrm>
          <a:solidFill>
            <a:srgbClr val="FFC000"/>
          </a:solidFill>
        </p:grpSpPr>
        <p:cxnSp>
          <p:nvCxnSpPr>
            <p:cNvPr id="73" name="Connecteur droit 72">
              <a:extLst>
                <a:ext uri="{FF2B5EF4-FFF2-40B4-BE49-F238E27FC236}">
                  <a16:creationId xmlns:a16="http://schemas.microsoft.com/office/drawing/2014/main" id="{05A16FC9-8591-AB72-8ABF-41710EC921FA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Triangle isocèle 73">
              <a:extLst>
                <a:ext uri="{FF2B5EF4-FFF2-40B4-BE49-F238E27FC236}">
                  <a16:creationId xmlns:a16="http://schemas.microsoft.com/office/drawing/2014/main" id="{47536EE2-31E2-1C2F-CF7F-3623F20B659E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3" name="Groupe 82">
            <a:extLst>
              <a:ext uri="{FF2B5EF4-FFF2-40B4-BE49-F238E27FC236}">
                <a16:creationId xmlns:a16="http://schemas.microsoft.com/office/drawing/2014/main" id="{DB43E556-6081-8CDF-5BAF-45A1E2DE8BE8}"/>
              </a:ext>
            </a:extLst>
          </p:cNvPr>
          <p:cNvGrpSpPr/>
          <p:nvPr/>
        </p:nvGrpSpPr>
        <p:grpSpPr>
          <a:xfrm>
            <a:off x="5127331" y="5690251"/>
            <a:ext cx="185269" cy="346636"/>
            <a:chOff x="5821082" y="460188"/>
            <a:chExt cx="185269" cy="346636"/>
          </a:xfrm>
          <a:solidFill>
            <a:schemeClr val="bg2"/>
          </a:solidFill>
        </p:grpSpPr>
        <p:cxnSp>
          <p:nvCxnSpPr>
            <p:cNvPr id="84" name="Connecteur droit 83">
              <a:extLst>
                <a:ext uri="{FF2B5EF4-FFF2-40B4-BE49-F238E27FC236}">
                  <a16:creationId xmlns:a16="http://schemas.microsoft.com/office/drawing/2014/main" id="{922944ED-058D-5B37-EEAD-DFEFCB001519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riangle isocèle 84">
              <a:extLst>
                <a:ext uri="{FF2B5EF4-FFF2-40B4-BE49-F238E27FC236}">
                  <a16:creationId xmlns:a16="http://schemas.microsoft.com/office/drawing/2014/main" id="{A72170B2-0548-0FC4-1EC5-C96A82A32791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6" name="Groupe 85">
            <a:extLst>
              <a:ext uri="{FF2B5EF4-FFF2-40B4-BE49-F238E27FC236}">
                <a16:creationId xmlns:a16="http://schemas.microsoft.com/office/drawing/2014/main" id="{EAE81F40-293E-9869-2A94-1820FB0CF12B}"/>
              </a:ext>
            </a:extLst>
          </p:cNvPr>
          <p:cNvGrpSpPr/>
          <p:nvPr/>
        </p:nvGrpSpPr>
        <p:grpSpPr>
          <a:xfrm>
            <a:off x="9959446" y="5698563"/>
            <a:ext cx="185269" cy="346636"/>
            <a:chOff x="5821082" y="460188"/>
            <a:chExt cx="185269" cy="346636"/>
          </a:xfrm>
          <a:solidFill>
            <a:srgbClr val="FFC000"/>
          </a:solidFill>
        </p:grpSpPr>
        <p:cxnSp>
          <p:nvCxnSpPr>
            <p:cNvPr id="87" name="Connecteur droit 86">
              <a:extLst>
                <a:ext uri="{FF2B5EF4-FFF2-40B4-BE49-F238E27FC236}">
                  <a16:creationId xmlns:a16="http://schemas.microsoft.com/office/drawing/2014/main" id="{6273591B-E133-4FBA-A662-C9E8B7340E10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Triangle isocèle 87">
              <a:extLst>
                <a:ext uri="{FF2B5EF4-FFF2-40B4-BE49-F238E27FC236}">
                  <a16:creationId xmlns:a16="http://schemas.microsoft.com/office/drawing/2014/main" id="{872C9905-4A77-612A-F702-DEFEF0173DBA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89" name="Groupe 88">
            <a:extLst>
              <a:ext uri="{FF2B5EF4-FFF2-40B4-BE49-F238E27FC236}">
                <a16:creationId xmlns:a16="http://schemas.microsoft.com/office/drawing/2014/main" id="{A4ADB154-AD91-D0D7-BB99-2F247E0E9A98}"/>
              </a:ext>
            </a:extLst>
          </p:cNvPr>
          <p:cNvGrpSpPr/>
          <p:nvPr/>
        </p:nvGrpSpPr>
        <p:grpSpPr>
          <a:xfrm>
            <a:off x="7967257" y="4810864"/>
            <a:ext cx="185269" cy="346636"/>
            <a:chOff x="5821082" y="460188"/>
            <a:chExt cx="185269" cy="346636"/>
          </a:xfrm>
          <a:solidFill>
            <a:srgbClr val="FFC000"/>
          </a:solidFill>
        </p:grpSpPr>
        <p:cxnSp>
          <p:nvCxnSpPr>
            <p:cNvPr id="90" name="Connecteur droit 89">
              <a:extLst>
                <a:ext uri="{FF2B5EF4-FFF2-40B4-BE49-F238E27FC236}">
                  <a16:creationId xmlns:a16="http://schemas.microsoft.com/office/drawing/2014/main" id="{AA3E2464-E56D-CB38-928A-F1860D4E075F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1" name="Triangle isocèle 90">
              <a:extLst>
                <a:ext uri="{FF2B5EF4-FFF2-40B4-BE49-F238E27FC236}">
                  <a16:creationId xmlns:a16="http://schemas.microsoft.com/office/drawing/2014/main" id="{BC0A9B94-69C4-7D5E-2DFF-25ABA26026AB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92" name="Groupe 91">
            <a:extLst>
              <a:ext uri="{FF2B5EF4-FFF2-40B4-BE49-F238E27FC236}">
                <a16:creationId xmlns:a16="http://schemas.microsoft.com/office/drawing/2014/main" id="{740866AA-F6B0-6EE9-2224-BB149A2C035B}"/>
              </a:ext>
            </a:extLst>
          </p:cNvPr>
          <p:cNvGrpSpPr/>
          <p:nvPr/>
        </p:nvGrpSpPr>
        <p:grpSpPr>
          <a:xfrm>
            <a:off x="7279963" y="4020730"/>
            <a:ext cx="185269" cy="346636"/>
            <a:chOff x="5821082" y="460188"/>
            <a:chExt cx="185269" cy="346636"/>
          </a:xfrm>
          <a:solidFill>
            <a:srgbClr val="FFC000"/>
          </a:solidFill>
        </p:grpSpPr>
        <p:cxnSp>
          <p:nvCxnSpPr>
            <p:cNvPr id="93" name="Connecteur droit 92">
              <a:extLst>
                <a:ext uri="{FF2B5EF4-FFF2-40B4-BE49-F238E27FC236}">
                  <a16:creationId xmlns:a16="http://schemas.microsoft.com/office/drawing/2014/main" id="{038A1C7D-FA73-EB30-D9D6-13AE41E77ECF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riangle isocèle 93">
              <a:extLst>
                <a:ext uri="{FF2B5EF4-FFF2-40B4-BE49-F238E27FC236}">
                  <a16:creationId xmlns:a16="http://schemas.microsoft.com/office/drawing/2014/main" id="{17B0891D-7286-B5EC-C301-C3DDC03B7732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95" name="Groupe 94">
            <a:extLst>
              <a:ext uri="{FF2B5EF4-FFF2-40B4-BE49-F238E27FC236}">
                <a16:creationId xmlns:a16="http://schemas.microsoft.com/office/drawing/2014/main" id="{6BD4E46E-BD06-FD4F-B62A-4987A19FDB04}"/>
              </a:ext>
            </a:extLst>
          </p:cNvPr>
          <p:cNvGrpSpPr/>
          <p:nvPr/>
        </p:nvGrpSpPr>
        <p:grpSpPr>
          <a:xfrm>
            <a:off x="5556985" y="3125905"/>
            <a:ext cx="185269" cy="346636"/>
            <a:chOff x="5821082" y="460188"/>
            <a:chExt cx="185269" cy="346636"/>
          </a:xfrm>
          <a:solidFill>
            <a:srgbClr val="FFC000"/>
          </a:solidFill>
        </p:grpSpPr>
        <p:cxnSp>
          <p:nvCxnSpPr>
            <p:cNvPr id="96" name="Connecteur droit 95">
              <a:extLst>
                <a:ext uri="{FF2B5EF4-FFF2-40B4-BE49-F238E27FC236}">
                  <a16:creationId xmlns:a16="http://schemas.microsoft.com/office/drawing/2014/main" id="{108E8050-5D96-183A-5668-68F9A0EF8CA8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Triangle isocèle 96">
              <a:extLst>
                <a:ext uri="{FF2B5EF4-FFF2-40B4-BE49-F238E27FC236}">
                  <a16:creationId xmlns:a16="http://schemas.microsoft.com/office/drawing/2014/main" id="{79C8E0E9-50D7-B582-D54C-DC0BFFCCF6B6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98" name="Groupe 97">
            <a:extLst>
              <a:ext uri="{FF2B5EF4-FFF2-40B4-BE49-F238E27FC236}">
                <a16:creationId xmlns:a16="http://schemas.microsoft.com/office/drawing/2014/main" id="{8E4A3921-DF6B-3E23-D082-BBA46E8070BA}"/>
              </a:ext>
            </a:extLst>
          </p:cNvPr>
          <p:cNvGrpSpPr/>
          <p:nvPr/>
        </p:nvGrpSpPr>
        <p:grpSpPr>
          <a:xfrm>
            <a:off x="2265082" y="3250649"/>
            <a:ext cx="185269" cy="346636"/>
            <a:chOff x="5821082" y="460188"/>
            <a:chExt cx="185269" cy="346636"/>
          </a:xfrm>
          <a:solidFill>
            <a:schemeClr val="bg2"/>
          </a:solidFill>
        </p:grpSpPr>
        <p:cxnSp>
          <p:nvCxnSpPr>
            <p:cNvPr id="99" name="Connecteur droit 98">
              <a:extLst>
                <a:ext uri="{FF2B5EF4-FFF2-40B4-BE49-F238E27FC236}">
                  <a16:creationId xmlns:a16="http://schemas.microsoft.com/office/drawing/2014/main" id="{AAB17245-707F-5FCD-9369-B95C20F8F729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Triangle isocèle 99">
              <a:extLst>
                <a:ext uri="{FF2B5EF4-FFF2-40B4-BE49-F238E27FC236}">
                  <a16:creationId xmlns:a16="http://schemas.microsoft.com/office/drawing/2014/main" id="{0918D778-6857-D2F2-9836-053038D93455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01" name="Groupe 100">
            <a:extLst>
              <a:ext uri="{FF2B5EF4-FFF2-40B4-BE49-F238E27FC236}">
                <a16:creationId xmlns:a16="http://schemas.microsoft.com/office/drawing/2014/main" id="{8346D7C1-87DD-39B0-A19C-0E02DF554FFF}"/>
              </a:ext>
            </a:extLst>
          </p:cNvPr>
          <p:cNvGrpSpPr/>
          <p:nvPr/>
        </p:nvGrpSpPr>
        <p:grpSpPr>
          <a:xfrm>
            <a:off x="2892730" y="4061576"/>
            <a:ext cx="185269" cy="346636"/>
            <a:chOff x="5821082" y="460188"/>
            <a:chExt cx="185269" cy="346636"/>
          </a:xfrm>
          <a:solidFill>
            <a:schemeClr val="bg2"/>
          </a:solidFill>
        </p:grpSpPr>
        <p:cxnSp>
          <p:nvCxnSpPr>
            <p:cNvPr id="102" name="Connecteur droit 101">
              <a:extLst>
                <a:ext uri="{FF2B5EF4-FFF2-40B4-BE49-F238E27FC236}">
                  <a16:creationId xmlns:a16="http://schemas.microsoft.com/office/drawing/2014/main" id="{B1392478-F0A5-E549-B12E-0D07CE22DE09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Triangle isocèle 102">
              <a:extLst>
                <a:ext uri="{FF2B5EF4-FFF2-40B4-BE49-F238E27FC236}">
                  <a16:creationId xmlns:a16="http://schemas.microsoft.com/office/drawing/2014/main" id="{0CC49B0A-B07A-CAB2-FD1C-13C54333F957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04" name="Groupe 103">
            <a:extLst>
              <a:ext uri="{FF2B5EF4-FFF2-40B4-BE49-F238E27FC236}">
                <a16:creationId xmlns:a16="http://schemas.microsoft.com/office/drawing/2014/main" id="{CBD823AB-AECE-C673-DA3D-B26F6954CCDF}"/>
              </a:ext>
            </a:extLst>
          </p:cNvPr>
          <p:cNvGrpSpPr/>
          <p:nvPr/>
        </p:nvGrpSpPr>
        <p:grpSpPr>
          <a:xfrm>
            <a:off x="4046686" y="4851981"/>
            <a:ext cx="185269" cy="346636"/>
            <a:chOff x="5821082" y="460188"/>
            <a:chExt cx="185269" cy="346636"/>
          </a:xfrm>
          <a:solidFill>
            <a:schemeClr val="bg2"/>
          </a:solidFill>
        </p:grpSpPr>
        <p:cxnSp>
          <p:nvCxnSpPr>
            <p:cNvPr id="105" name="Connecteur droit 104">
              <a:extLst>
                <a:ext uri="{FF2B5EF4-FFF2-40B4-BE49-F238E27FC236}">
                  <a16:creationId xmlns:a16="http://schemas.microsoft.com/office/drawing/2014/main" id="{DD1FDCEB-7835-F45A-9203-551AE539F204}"/>
                </a:ext>
              </a:extLst>
            </p:cNvPr>
            <p:cNvCxnSpPr/>
            <p:nvPr/>
          </p:nvCxnSpPr>
          <p:spPr>
            <a:xfrm>
              <a:off x="5821082" y="460188"/>
              <a:ext cx="0" cy="346636"/>
            </a:xfrm>
            <a:prstGeom prst="line">
              <a:avLst/>
            </a:prstGeom>
            <a:grpFill/>
            <a:ln w="28575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Triangle isocèle 105">
              <a:extLst>
                <a:ext uri="{FF2B5EF4-FFF2-40B4-BE49-F238E27FC236}">
                  <a16:creationId xmlns:a16="http://schemas.microsoft.com/office/drawing/2014/main" id="{F7B1E7C7-87A7-08D7-CC48-530C33FFCCEE}"/>
                </a:ext>
              </a:extLst>
            </p:cNvPr>
            <p:cNvSpPr/>
            <p:nvPr/>
          </p:nvSpPr>
          <p:spPr>
            <a:xfrm rot="5400000">
              <a:off x="5824261" y="471489"/>
              <a:ext cx="179294" cy="184887"/>
            </a:xfrm>
            <a:prstGeom prst="triangle">
              <a:avLst/>
            </a:prstGeom>
            <a:grpFill/>
            <a:ln>
              <a:solidFill>
                <a:schemeClr val="bg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4531391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5AA20-DE15-4953-52A5-5A952F548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FF56EA-3E55-0B1B-B002-8DD0D983A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89174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2/4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21F5ED4-089B-6461-6BE1-62D96E622849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082683" y="6176614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A4FE96-94E6-4E41-CF61-7D4518E183D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D29952-581A-5690-B677-B7E8A9E01BEE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6526E7-081B-A25F-988D-B3B053E3F605}"/>
              </a:ext>
            </a:extLst>
          </p:cNvPr>
          <p:cNvSpPr/>
          <p:nvPr/>
        </p:nvSpPr>
        <p:spPr>
          <a:xfrm>
            <a:off x="469112" y="2241999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Politique de confidentialité des données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hlinkClick r:id="rId2"/>
              </a:rPr>
              <a:t>Nouvel article en base de connaissances</a:t>
            </a:r>
            <a:endParaRPr lang="fr-FR" sz="1200" dirty="0">
              <a:solidFill>
                <a:schemeClr val="tx1"/>
              </a:solidFill>
            </a:endParaRPr>
          </a:p>
          <a:p>
            <a:pPr algn="ctr"/>
            <a:r>
              <a:rPr lang="fr-FR" sz="1200" dirty="0">
                <a:solidFill>
                  <a:schemeClr val="tx1"/>
                </a:solidFill>
                <a:hlinkClick r:id="rId3"/>
              </a:rPr>
              <a:t>Notice à l’attention des ménages</a:t>
            </a:r>
            <a:r>
              <a:rPr lang="fr-FR" sz="1200" dirty="0">
                <a:solidFill>
                  <a:schemeClr val="tx1"/>
                </a:solidFill>
              </a:rPr>
              <a:t> et son format téléchargeable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A6B3D024-4A0A-37E3-F8E6-0D11E279EB88}"/>
              </a:ext>
            </a:extLst>
          </p:cNvPr>
          <p:cNvGrpSpPr/>
          <p:nvPr/>
        </p:nvGrpSpPr>
        <p:grpSpPr>
          <a:xfrm>
            <a:off x="2611616" y="2361386"/>
            <a:ext cx="1174750" cy="601663"/>
            <a:chOff x="546100" y="1612899"/>
            <a:chExt cx="1174750" cy="60166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684CFDA3-FB9D-A5FD-33DE-6AE2D363E6EF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A52CF0F2-532B-365D-B096-CE75553C7F81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Général</a:t>
              </a: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ED67829F-ED4E-5A97-4AF2-568B00838D0A}"/>
              </a:ext>
            </a:extLst>
          </p:cNvPr>
          <p:cNvSpPr/>
          <p:nvPr/>
        </p:nvSpPr>
        <p:spPr>
          <a:xfrm>
            <a:off x="6059045" y="2241999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Mise en application de l’accord cadre avec les résidences sociales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hlinkClick r:id="rId4"/>
              </a:rPr>
              <a:t>Un article est à disposition avec un guide sur les actions à réaliser dans le SI SIAO pour se mettre en conformité avec l’accord cadre</a:t>
            </a:r>
            <a:endParaRPr lang="fr-FR" sz="1200" dirty="0">
              <a:solidFill>
                <a:schemeClr val="tx1"/>
              </a:solidFill>
            </a:endParaRPr>
          </a:p>
        </p:txBody>
      </p:sp>
      <p:pic>
        <p:nvPicPr>
          <p:cNvPr id="29" name="Graphique 28" descr="Livres avec un remplissage uni">
            <a:extLst>
              <a:ext uri="{FF2B5EF4-FFF2-40B4-BE49-F238E27FC236}">
                <a16:creationId xmlns:a16="http://schemas.microsoft.com/office/drawing/2014/main" id="{CFA44CDE-421A-1F42-F85A-D2175AB888F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5630" y="4905707"/>
            <a:ext cx="914400" cy="914400"/>
          </a:xfrm>
          <a:prstGeom prst="rect">
            <a:avLst/>
          </a:prstGeom>
        </p:spPr>
      </p:pic>
      <p:sp>
        <p:nvSpPr>
          <p:cNvPr id="30" name="Rectangle : coins arrondis 29">
            <a:extLst>
              <a:ext uri="{FF2B5EF4-FFF2-40B4-BE49-F238E27FC236}">
                <a16:creationId xmlns:a16="http://schemas.microsoft.com/office/drawing/2014/main" id="{7B9EE835-5DB0-7772-AC43-BF249016F0AC}"/>
              </a:ext>
            </a:extLst>
          </p:cNvPr>
          <p:cNvSpPr/>
          <p:nvPr/>
        </p:nvSpPr>
        <p:spPr>
          <a:xfrm>
            <a:off x="2667975" y="2425039"/>
            <a:ext cx="1083806" cy="150813"/>
          </a:xfrm>
          <a:prstGeom prst="roundRect">
            <a:avLst/>
          </a:prstGeom>
          <a:solidFill>
            <a:schemeClr val="accent1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/>
              <a:t>Ménages</a:t>
            </a:r>
          </a:p>
        </p:txBody>
      </p:sp>
      <p:pic>
        <p:nvPicPr>
          <p:cNvPr id="33" name="Graphique 32" descr="Bouclier coche avec un remplissage uni">
            <a:extLst>
              <a:ext uri="{FF2B5EF4-FFF2-40B4-BE49-F238E27FC236}">
                <a16:creationId xmlns:a16="http://schemas.microsoft.com/office/drawing/2014/main" id="{F37FB9FD-C0D9-4E87-7C2E-9E2AC0D8824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611616" y="4621917"/>
            <a:ext cx="1061022" cy="1061022"/>
          </a:xfrm>
          <a:prstGeom prst="rect">
            <a:avLst/>
          </a:prstGeom>
        </p:spPr>
      </p:pic>
      <p:grpSp>
        <p:nvGrpSpPr>
          <p:cNvPr id="36" name="Groupe 35">
            <a:extLst>
              <a:ext uri="{FF2B5EF4-FFF2-40B4-BE49-F238E27FC236}">
                <a16:creationId xmlns:a16="http://schemas.microsoft.com/office/drawing/2014/main" id="{7763651B-C4D1-5348-6F65-ED1820380C8B}"/>
              </a:ext>
            </a:extLst>
          </p:cNvPr>
          <p:cNvGrpSpPr/>
          <p:nvPr/>
        </p:nvGrpSpPr>
        <p:grpSpPr>
          <a:xfrm>
            <a:off x="8195455" y="2361385"/>
            <a:ext cx="1174750" cy="601663"/>
            <a:chOff x="546100" y="1612899"/>
            <a:chExt cx="1174750" cy="601663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330128F-CDDC-B625-974E-B64E00D360FF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8" name="Rectangle : coins arrondis 37">
              <a:extLst>
                <a:ext uri="{FF2B5EF4-FFF2-40B4-BE49-F238E27FC236}">
                  <a16:creationId xmlns:a16="http://schemas.microsoft.com/office/drawing/2014/main" id="{C796603F-9E1A-3215-553B-4C668741034C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Offre</a:t>
              </a:r>
            </a:p>
          </p:txBody>
        </p:sp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E84609E4-1489-FFCB-0359-7A2C7B0ADC58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Gestion des structures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29106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AB0F8-C962-2539-AE9B-67AE43950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CBE9347-0172-6AAC-F3EA-89CD70EF1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3/4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57A5389-2B45-762C-171D-2CA64177CB2A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7082683" y="6176614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8B5A4A6-B098-107D-AEC8-9F56457C525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3B183EB8-6903-00D5-F9A3-11D47913A84F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A3CCE7D-F03C-F7D0-667D-B02F4275075F}"/>
              </a:ext>
            </a:extLst>
          </p:cNvPr>
          <p:cNvSpPr/>
          <p:nvPr/>
        </p:nvSpPr>
        <p:spPr>
          <a:xfrm>
            <a:off x="6077959" y="2243410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Gestion des données de contact privilégié au 115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Donner accès en lecture aux écoutants aux données de contact privilégiés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Donner accès en modification à tous les Opérateurs SIAO, Administrateur fonctionnels 115 et coordinateurs en modification aux données de contact privilégiés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91C1E-10F2-0BC1-0294-434878DDB33A}"/>
              </a:ext>
            </a:extLst>
          </p:cNvPr>
          <p:cNvSpPr/>
          <p:nvPr/>
        </p:nvSpPr>
        <p:spPr>
          <a:xfrm>
            <a:off x="462071" y="2243410"/>
            <a:ext cx="5459760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chemeClr val="tx1"/>
                </a:solidFill>
              </a:rPr>
              <a:t>Amélioration et harmonisation des motifs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Mise à jour des listes de motifs à indiquer lors des actions suivantes :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Annulation de demande insertion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Refus par le SIAO de la demande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Annulation d’orientation insertion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Refus par le dispositif de l’orientation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Départ personne de structure (insertion)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Réponse négative par le 115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Fin de prise en charge 115 &amp; DELTA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</a:endParaRPr>
          </a:p>
        </p:txBody>
      </p:sp>
      <p:grpSp>
        <p:nvGrpSpPr>
          <p:cNvPr id="20" name="Groupe 19">
            <a:extLst>
              <a:ext uri="{FF2B5EF4-FFF2-40B4-BE49-F238E27FC236}">
                <a16:creationId xmlns:a16="http://schemas.microsoft.com/office/drawing/2014/main" id="{8AF79EAC-4834-B413-295F-38FD1C3CC3D4}"/>
              </a:ext>
            </a:extLst>
          </p:cNvPr>
          <p:cNvGrpSpPr/>
          <p:nvPr/>
        </p:nvGrpSpPr>
        <p:grpSpPr>
          <a:xfrm>
            <a:off x="2622503" y="2368100"/>
            <a:ext cx="1174750" cy="601663"/>
            <a:chOff x="546100" y="1612899"/>
            <a:chExt cx="1174750" cy="601663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60C2CB3-F111-45A5-62F7-0218A25BF421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2" name="Rectangle : coins arrondis 21">
              <a:extLst>
                <a:ext uri="{FF2B5EF4-FFF2-40B4-BE49-F238E27FC236}">
                  <a16:creationId xmlns:a16="http://schemas.microsoft.com/office/drawing/2014/main" id="{3E6CD268-A506-C7BB-9619-33A1625C74EB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rgbClr val="6D6D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59C6552E-BDD6-27B0-FF20-F132F4AE7D2E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INS, 115 &amp; DELTA</a:t>
              </a:r>
            </a:p>
          </p:txBody>
        </p:sp>
      </p:grp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B1CA32DF-9D05-4114-2E1D-5571F1C38365}"/>
              </a:ext>
            </a:extLst>
          </p:cNvPr>
          <p:cNvGrpSpPr/>
          <p:nvPr/>
        </p:nvGrpSpPr>
        <p:grpSpPr>
          <a:xfrm>
            <a:off x="8208511" y="2361386"/>
            <a:ext cx="1174750" cy="601663"/>
            <a:chOff x="546100" y="1612899"/>
            <a:chExt cx="1174750" cy="60166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3611442-2B49-ACB9-A621-FDF8F6D905B6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" name="Rectangle : coins arrondis 13">
              <a:extLst>
                <a:ext uri="{FF2B5EF4-FFF2-40B4-BE49-F238E27FC236}">
                  <a16:creationId xmlns:a16="http://schemas.microsoft.com/office/drawing/2014/main" id="{FAEA548E-49D0-DC64-AB22-32417E4D84C3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SIAO</a:t>
              </a:r>
            </a:p>
          </p:txBody>
        </p:sp>
        <p:sp>
          <p:nvSpPr>
            <p:cNvPr id="15" name="ZoneTexte 14">
              <a:extLst>
                <a:ext uri="{FF2B5EF4-FFF2-40B4-BE49-F238E27FC236}">
                  <a16:creationId xmlns:a16="http://schemas.microsoft.com/office/drawing/2014/main" id="{6DF5DB82-DB56-04C3-7F2A-B59A74C7FEA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Paramétrage</a:t>
              </a:r>
            </a:p>
          </p:txBody>
        </p:sp>
      </p:grpSp>
      <p:pic>
        <p:nvPicPr>
          <p:cNvPr id="17" name="Graphique 16" descr="Carnet d'adresses avec un remplissage uni">
            <a:extLst>
              <a:ext uri="{FF2B5EF4-FFF2-40B4-BE49-F238E27FC236}">
                <a16:creationId xmlns:a16="http://schemas.microsoft.com/office/drawing/2014/main" id="{41F873A2-E34E-D269-CEB2-A179F6260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38686" y="4783659"/>
            <a:ext cx="914400" cy="914400"/>
          </a:xfrm>
          <a:prstGeom prst="rect">
            <a:avLst/>
          </a:prstGeom>
        </p:spPr>
      </p:pic>
      <p:pic>
        <p:nvPicPr>
          <p:cNvPr id="30" name="Graphique 29" descr="Questions avec un remplissage uni">
            <a:extLst>
              <a:ext uri="{FF2B5EF4-FFF2-40B4-BE49-F238E27FC236}">
                <a16:creationId xmlns:a16="http://schemas.microsoft.com/office/drawing/2014/main" id="{29557275-3B86-93FA-EF22-3E33EAAFE5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34751" y="490570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396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9924D3-5629-D9AC-CA1D-599785C18B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3AEB3F-2A56-EC5D-1879-D345447BB8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2. </a:t>
            </a:r>
            <a:r>
              <a:rPr lang="fr-FR" sz="2400" dirty="0"/>
              <a:t>Liste des sujets 4/4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D3026DA-7698-D3B2-996F-46CCD0741F65}"/>
              </a:ext>
            </a:extLst>
          </p:cNvPr>
          <p:cNvSpPr>
            <a:spLocks noGrp="1"/>
          </p:cNvSpPr>
          <p:nvPr>
            <p:ph type="dt" sz="half" idx="11"/>
          </p:nvPr>
        </p:nvSpPr>
        <p:spPr>
          <a:xfrm>
            <a:off x="10151999" y="6378000"/>
            <a:ext cx="1560000" cy="480000"/>
          </a:xfrm>
        </p:spPr>
        <p:txBody>
          <a:bodyPr/>
          <a:lstStyle/>
          <a:p>
            <a:pPr algn="r"/>
            <a:fld id="{643A3B15-A2FC-4FB9-AD3A-A94576E8B51C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0C13D0F-F0A5-3856-D467-EE01C2EADF9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539E280-FFE0-CC69-C99B-5680AE2DDCB8}"/>
              </a:ext>
            </a:extLst>
          </p:cNvPr>
          <p:cNvSpPr/>
          <p:nvPr/>
        </p:nvSpPr>
        <p:spPr>
          <a:xfrm>
            <a:off x="469112" y="1765777"/>
            <a:ext cx="11056655" cy="3128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fr-FR" sz="1600" b="1" dirty="0">
                <a:solidFill>
                  <a:schemeClr val="tx1"/>
                </a:solidFill>
              </a:rPr>
              <a:t>Sujets</a:t>
            </a:r>
          </a:p>
          <a:p>
            <a:endParaRPr lang="fr-FR" sz="1600" dirty="0">
              <a:solidFill>
                <a:schemeClr val="tx1"/>
              </a:solidFill>
            </a:endParaRPr>
          </a:p>
          <a:p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676AADED-B570-574A-4D64-0D040BB6EEAC}"/>
              </a:ext>
            </a:extLst>
          </p:cNvPr>
          <p:cNvSpPr/>
          <p:nvPr/>
        </p:nvSpPr>
        <p:spPr>
          <a:xfrm>
            <a:off x="457273" y="2239386"/>
            <a:ext cx="11056655" cy="3801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chemeClr val="tx1"/>
                </a:solidFill>
              </a:rPr>
              <a:t>Résolution des problèmes majeurs de perte de synchro en début de mois depuis la version de fin février</a:t>
            </a:r>
          </a:p>
          <a:p>
            <a:pPr algn="ctr"/>
            <a:endParaRPr lang="fr-FR" sz="1200" dirty="0">
              <a:solidFill>
                <a:schemeClr val="tx1"/>
              </a:solidFill>
            </a:endParaRPr>
          </a:p>
          <a:p>
            <a:pPr algn="ctr"/>
            <a:r>
              <a:rPr lang="fr-FR" sz="1200" dirty="0">
                <a:solidFill>
                  <a:schemeClr val="tx1"/>
                </a:solidFill>
              </a:rPr>
              <a:t>Des cas existent encore sur certaines prolongations qui ne se déroulent pas correctement : 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Mauvaise synchronisation sur la demande portant la prise en charge Delta : Sujet priorisé pour une version intermédiaire de mars ou d’avril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</a:rPr>
              <a:t>Problèmes liés à la fusion de certaines personnes : Sujet priorisé pour la version de mai</a:t>
            </a:r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4C6B0F56-D210-E242-F0BD-5CC1D82A1BCF}"/>
              </a:ext>
            </a:extLst>
          </p:cNvPr>
          <p:cNvGrpSpPr/>
          <p:nvPr/>
        </p:nvGrpSpPr>
        <p:grpSpPr>
          <a:xfrm>
            <a:off x="5398225" y="2361386"/>
            <a:ext cx="1174750" cy="601663"/>
            <a:chOff x="546100" y="1612899"/>
            <a:chExt cx="1174750" cy="601663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885700B-D704-81BE-0985-DC66C2CF55E9}"/>
                </a:ext>
              </a:extLst>
            </p:cNvPr>
            <p:cNvSpPr/>
            <p:nvPr/>
          </p:nvSpPr>
          <p:spPr>
            <a:xfrm>
              <a:off x="546100" y="1612899"/>
              <a:ext cx="1174750" cy="6016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1" name="Rectangle : coins arrondis 20">
              <a:extLst>
                <a:ext uri="{FF2B5EF4-FFF2-40B4-BE49-F238E27FC236}">
                  <a16:creationId xmlns:a16="http://schemas.microsoft.com/office/drawing/2014/main" id="{A055D1F1-8E23-D77C-5EE1-872B5CC6CBF9}"/>
                </a:ext>
              </a:extLst>
            </p:cNvPr>
            <p:cNvSpPr/>
            <p:nvPr/>
          </p:nvSpPr>
          <p:spPr>
            <a:xfrm>
              <a:off x="591572" y="1675814"/>
              <a:ext cx="1083806" cy="150813"/>
            </a:xfrm>
            <a:prstGeom prst="roundRect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/>
                <a:t>Demandes</a:t>
              </a:r>
            </a:p>
          </p:txBody>
        </p:sp>
        <p:sp>
          <p:nvSpPr>
            <p:cNvPr id="22" name="ZoneTexte 21">
              <a:extLst>
                <a:ext uri="{FF2B5EF4-FFF2-40B4-BE49-F238E27FC236}">
                  <a16:creationId xmlns:a16="http://schemas.microsoft.com/office/drawing/2014/main" id="{C3B6A410-C70B-1442-E97E-E965621BCC36}"/>
                </a:ext>
              </a:extLst>
            </p:cNvPr>
            <p:cNvSpPr txBox="1"/>
            <p:nvPr/>
          </p:nvSpPr>
          <p:spPr>
            <a:xfrm>
              <a:off x="546100" y="1826627"/>
              <a:ext cx="1174750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800" dirty="0"/>
                <a:t>Delta</a:t>
              </a:r>
            </a:p>
          </p:txBody>
        </p:sp>
      </p:grpSp>
      <p:pic>
        <p:nvPicPr>
          <p:cNvPr id="23" name="Graphique 22" descr="Flèche en cercle avec un remplissage uni">
            <a:extLst>
              <a:ext uri="{FF2B5EF4-FFF2-40B4-BE49-F238E27FC236}">
                <a16:creationId xmlns:a16="http://schemas.microsoft.com/office/drawing/2014/main" id="{91BA6348-B86F-5146-60BA-8BB2C411E6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28400" y="483808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409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2F201-19F2-4F2D-DF90-BF67858C4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2E1453-7488-C08D-D89B-6074BCA1B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93330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</a:t>
            </a:r>
            <a:r>
              <a:rPr lang="fr-FR" sz="2400" dirty="0"/>
              <a:t>Relevé d’informations, de décisions et d’actions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314BB16-FBD4-D7A4-DD97-D625A2F30FBE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B7BB38-D23E-11E8-2B99-65B444259DB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A45A0A41-06CF-D851-7660-388F8ED2DC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6530660"/>
              </p:ext>
            </p:extLst>
          </p:nvPr>
        </p:nvGraphicFramePr>
        <p:xfrm>
          <a:off x="468300" y="1290320"/>
          <a:ext cx="11232000" cy="252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5029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3942083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3585882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3139006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234374">
                <a:tc>
                  <a:txBody>
                    <a:bodyPr/>
                    <a:lstStyle/>
                    <a:p>
                      <a:r>
                        <a:rPr lang="fr-FR" sz="12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Confidentialité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Préciser la non-nécessité du consentement des utilisateurs</a:t>
                      </a:r>
                    </a:p>
                    <a:p>
                      <a:pPr rtl="0" fontAlgn="ctr"/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Coquille : Premier paragraphe il y a un "et" et rien après</a:t>
                      </a:r>
                      <a:endParaRPr lang="fr-FR" sz="10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Modifier le document notice à l'attention des ménages</a:t>
                      </a:r>
                    </a:p>
                    <a:p>
                      <a:r>
                        <a:rPr lang="fr-FR" sz="10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Rectifier la coquille du premier paragraphe</a:t>
                      </a:r>
                      <a:endParaRPr lang="fr-FR" sz="1000" i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994186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Motifs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i="0" dirty="0"/>
                        <a:t>Mise en place d’un nouveau référentiel des motifs liés aux demandes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 rtl="0" fontAlgn="ctr">
                        <a:buFont typeface="+mj-lt"/>
                        <a:buAutoNum type="arabicPeriod"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Partager la liste des motifs aux référents</a:t>
                      </a:r>
                    </a:p>
                    <a:p>
                      <a:pPr marL="228600" indent="-228600" rtl="0" fontAlgn="ctr">
                        <a:buFont typeface="+mj-lt"/>
                        <a:buAutoNum type="arabicPeriod"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Prévoir une définition des motifs</a:t>
                      </a:r>
                    </a:p>
                    <a:p>
                      <a:pPr marL="228600" indent="-228600" rtl="0" fontAlgn="ctr">
                        <a:buFont typeface="+mj-lt"/>
                        <a:buAutoNum type="arabicPeriod"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Trier les motifs par ordre alphabétique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30279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20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Accord cadre RS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Préciser notamment ce qu'il arrive aux ménages qui ne seraient pas sélectionnés par les RS , réintègrent-ils automatiquement une liste d'attente, par exemple ? Quid des notifications ? L'objectif étant de réduire au maximum les échanges de mails entre SIAO et RS et de capitaliser sur les fonctionnalités du SI !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i="0" dirty="0"/>
                        <a:t>Compléter l’article de l’accord cadre sur la doctrine sur l’orientation des ménages vers les 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0596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962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E03773-E49D-EE47-B504-6850C4E1CA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8F81CF-5508-1467-9FDE-21234CAD3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00" y="933300"/>
            <a:ext cx="11232000" cy="960000"/>
          </a:xfrm>
        </p:spPr>
        <p:txBody>
          <a:bodyPr/>
          <a:lstStyle/>
          <a:p>
            <a:r>
              <a:rPr lang="fr-FR" sz="2400" dirty="0">
                <a:solidFill>
                  <a:srgbClr val="000000"/>
                </a:solidFill>
              </a:rPr>
              <a:t>3. Remontées hors périmètre des tickets de l’atelier</a:t>
            </a:r>
            <a:endParaRPr lang="fr-FR" sz="1800" dirty="0">
              <a:solidFill>
                <a:srgbClr val="000000">
                  <a:lumMod val="75000"/>
                  <a:lumOff val="25000"/>
                </a:srgbClr>
              </a:solidFill>
            </a:endParaRP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639277C-587B-F6F0-BACA-38CB24CE1330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r"/>
            <a:fld id="{643A3B15-A2FC-4FB9-AD3A-A94576E8B51C}" type="datetime1">
              <a:rPr lang="fr-FR" cap="all" smtClean="0"/>
              <a:t>20/03/2025</a:t>
            </a:fld>
            <a:endParaRPr lang="fr-FR" cap="all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5019DF4-9B29-8B5D-5D11-A105B2692E20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/>
              <a:t>Délégation interministérielle à l’hébergement et à l’accès au logement</a:t>
            </a:r>
          </a:p>
        </p:txBody>
      </p:sp>
      <p:graphicFrame>
        <p:nvGraphicFramePr>
          <p:cNvPr id="20" name="Tableau 19">
            <a:extLst>
              <a:ext uri="{FF2B5EF4-FFF2-40B4-BE49-F238E27FC236}">
                <a16:creationId xmlns:a16="http://schemas.microsoft.com/office/drawing/2014/main" id="{2DCA4EB4-DE93-632E-98B4-326D83C8E9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39345"/>
              </p:ext>
            </p:extLst>
          </p:nvPr>
        </p:nvGraphicFramePr>
        <p:xfrm>
          <a:off x="480000" y="1413300"/>
          <a:ext cx="11231999" cy="2773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46670">
                  <a:extLst>
                    <a:ext uri="{9D8B030D-6E8A-4147-A177-3AD203B41FA5}">
                      <a16:colId xmlns:a16="http://schemas.microsoft.com/office/drawing/2014/main" val="4253434100"/>
                    </a:ext>
                  </a:extLst>
                </a:gridCol>
                <a:gridCol w="2251530">
                  <a:extLst>
                    <a:ext uri="{9D8B030D-6E8A-4147-A177-3AD203B41FA5}">
                      <a16:colId xmlns:a16="http://schemas.microsoft.com/office/drawing/2014/main" val="3094357237"/>
                    </a:ext>
                  </a:extLst>
                </a:gridCol>
                <a:gridCol w="5251450">
                  <a:extLst>
                    <a:ext uri="{9D8B030D-6E8A-4147-A177-3AD203B41FA5}">
                      <a16:colId xmlns:a16="http://schemas.microsoft.com/office/drawing/2014/main" val="1702040910"/>
                    </a:ext>
                  </a:extLst>
                </a:gridCol>
                <a:gridCol w="3082349">
                  <a:extLst>
                    <a:ext uri="{9D8B030D-6E8A-4147-A177-3AD203B41FA5}">
                      <a16:colId xmlns:a16="http://schemas.microsoft.com/office/drawing/2014/main" val="1793965939"/>
                    </a:ext>
                  </a:extLst>
                </a:gridCol>
              </a:tblGrid>
              <a:tr h="234374">
                <a:tc>
                  <a:txBody>
                    <a:bodyPr/>
                    <a:lstStyle/>
                    <a:p>
                      <a:r>
                        <a:rPr lang="fr-FR" sz="1000" dirty="0"/>
                        <a:t>N°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/>
                        <a:t>Action / Décision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921269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000" i="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Assistance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Beaucoup de mails de demande d’assistance restent sans retours de la part de l’assistance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Répondre aux mails en attente de réponse</a:t>
                      </a:r>
                    </a:p>
                    <a:p>
                      <a:pPr marL="171450" marR="0" lvl="0" indent="-17145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Mettre à disposition un fichier de suivi des incidents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846239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000" i="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Module offre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Ajuster la RG pour que le SIAO orienteur peut modifier le dispositif même quand il n'est pas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Associer Alexandra Shen aux retours sur le module offre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414578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000" i="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des utilisateurs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Problème de suppression d'utilisateur</a:t>
                      </a:r>
                      <a:r>
                        <a:rPr lang="fr-FR" sz="10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bloquée (erreur technique lors de la suppression</a:t>
                      </a:r>
                      <a:endParaRPr lang="fr-FR" sz="1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i="0" dirty="0"/>
                        <a:t>Correctif à apporter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67311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000" i="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Gestion des structures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 gestionnaires locaux peuvent eux même activer ou non l’admission directe et la pseudo-demande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Retirer la possibilité de déclarer l'admission directe pour les gestionnaires locaux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5946742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000" i="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Admission directe / Pseudo demande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Ticket 5922 : Admission directe : la demande se met sur la date d'arrivée sur la veille au lieu de la date du jour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i="0" dirty="0"/>
                        <a:t>Correctif à apporter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569297"/>
                  </a:ext>
                </a:extLst>
              </a:tr>
              <a:tr h="234374">
                <a:tc>
                  <a:txBody>
                    <a:bodyPr/>
                    <a:lstStyle/>
                    <a:p>
                      <a:r>
                        <a:rPr lang="fr-FR" sz="1000" i="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Base de connaissances :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 mises à jour de la base ne sont pas notifiées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Trouver un moyen de notifier le changement sur le contenu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434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607670"/>
      </p:ext>
    </p:extLst>
  </p:cSld>
  <p:clrMapOvr>
    <a:masterClrMapping/>
  </p:clrMapOvr>
</p:sld>
</file>

<file path=ppt/theme/theme1.xml><?xml version="1.0" encoding="utf-8"?>
<a:theme xmlns:a="http://schemas.openxmlformats.org/drawingml/2006/main" name="1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263147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GOUVERNEMENT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DC0E3B735CF7C4BA4C80079FF53EEF2" ma:contentTypeVersion="5" ma:contentTypeDescription="Crée un document." ma:contentTypeScope="" ma:versionID="d8f4eb4af5a9cae792aec959d22a541e">
  <xsd:schema xmlns:xsd="http://www.w3.org/2001/XMLSchema" xmlns:xs="http://www.w3.org/2001/XMLSchema" xmlns:p="http://schemas.microsoft.com/office/2006/metadata/properties" xmlns:ns2="508a59e5-b22a-41ad-92a4-10dd5b0c4401" targetNamespace="http://schemas.microsoft.com/office/2006/metadata/properties" ma:root="true" ma:fieldsID="9411037b41ed3e083f42ffa729d37421" ns2:_="">
    <xsd:import namespace="508a59e5-b22a-41ad-92a4-10dd5b0c440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a59e5-b22a-41ad-92a4-10dd5b0c4401" elementFormDefault="qualified">
    <xsd:import namespace="http://schemas.microsoft.com/office/2006/documentManagement/types"/>
    <xsd:import namespace="http://schemas.microsoft.com/office/infopath/2007/PartnerControls"/>
    <xsd:element name="SharedWithUsers" ma:index="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Type de contenu"/>
        <xsd:element ref="dc:title" minOccurs="0" maxOccurs="1" ma:index="1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304C4B4-2E2D-4B8D-94F6-5ADC1D776E3C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terms/"/>
    <ds:schemaRef ds:uri="508a59e5-b22a-41ad-92a4-10dd5b0c4401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F4058A3-C143-4A77-B123-2289172F0F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8a59e5-b22a-41ad-92a4-10dd5b0c440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867A26B-4B7B-416C-BF1C-E8BF9101BE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907</Words>
  <Application>Microsoft Office PowerPoint</Application>
  <PresentationFormat>Grand écran</PresentationFormat>
  <Paragraphs>187</Paragraphs>
  <Slides>11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6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21" baseType="lpstr">
      <vt:lpstr>Arial</vt:lpstr>
      <vt:lpstr>Calibri</vt:lpstr>
      <vt:lpstr>Marianne</vt:lpstr>
      <vt:lpstr>1_GOUVERNEMENT</vt:lpstr>
      <vt:lpstr>2_GOUVERNEMENT</vt:lpstr>
      <vt:lpstr>GOUVERNEMENT</vt:lpstr>
      <vt:lpstr>3_GOUVERNEMENT</vt:lpstr>
      <vt:lpstr>4_GOUVERNEMENT</vt:lpstr>
      <vt:lpstr>5_GOUVERNEMENT</vt:lpstr>
      <vt:lpstr>Feuille de calcul Microsoft Excel</vt:lpstr>
      <vt:lpstr>Présentation PowerPoint</vt:lpstr>
      <vt:lpstr>Sommaire</vt:lpstr>
      <vt:lpstr>1. Thématiques identifiées</vt:lpstr>
      <vt:lpstr>2. Liste des sujets 1/4</vt:lpstr>
      <vt:lpstr>2. Liste des sujets 2/4</vt:lpstr>
      <vt:lpstr>2. Liste des sujets 3/4</vt:lpstr>
      <vt:lpstr>2. Liste des sujets 4/4</vt:lpstr>
      <vt:lpstr>3. Relevé d’informations, de décisions et d’actions</vt:lpstr>
      <vt:lpstr>3. Remontées hors périmètre des tickets de l’atelier</vt:lpstr>
      <vt:lpstr>Référentiel des motifs liés aux demandes</vt:lpstr>
      <vt:lpstr>Remarques et suggestions</vt:lpstr>
    </vt:vector>
  </TitlesOfParts>
  <Company>MTES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BOULANGER Diane</dc:creator>
  <cp:lastModifiedBy>Lucas La Perna</cp:lastModifiedBy>
  <cp:revision>97</cp:revision>
  <dcterms:created xsi:type="dcterms:W3CDTF">2024-10-23T10:18:38Z</dcterms:created>
  <dcterms:modified xsi:type="dcterms:W3CDTF">2025-03-20T16:35:55Z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0x0101007DC0E3B735CF7C4BA4C80079FF53EEF2</vt:lpwstr>
  </property>
</Properties>
</file>